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58" r:id="rId4"/>
    <p:sldId id="260" r:id="rId5"/>
    <p:sldId id="262" r:id="rId6"/>
    <p:sldId id="261" r:id="rId7"/>
    <p:sldId id="264" r:id="rId8"/>
    <p:sldId id="263" r:id="rId9"/>
    <p:sldId id="265" r:id="rId10"/>
    <p:sldId id="268" r:id="rId11"/>
    <p:sldId id="313" r:id="rId12"/>
    <p:sldId id="314" r:id="rId13"/>
    <p:sldId id="270" r:id="rId14"/>
    <p:sldId id="271" r:id="rId15"/>
    <p:sldId id="272" r:id="rId16"/>
    <p:sldId id="326" r:id="rId17"/>
    <p:sldId id="328" r:id="rId18"/>
    <p:sldId id="329" r:id="rId19"/>
    <p:sldId id="327" r:id="rId20"/>
    <p:sldId id="273" r:id="rId21"/>
    <p:sldId id="274" r:id="rId22"/>
    <p:sldId id="267" r:id="rId23"/>
    <p:sldId id="276" r:id="rId24"/>
    <p:sldId id="277" r:id="rId25"/>
    <p:sldId id="281" r:id="rId26"/>
    <p:sldId id="278" r:id="rId27"/>
    <p:sldId id="279" r:id="rId28"/>
    <p:sldId id="280" r:id="rId29"/>
    <p:sldId id="275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312" r:id="rId41"/>
    <p:sldId id="292" r:id="rId42"/>
    <p:sldId id="293" r:id="rId43"/>
    <p:sldId id="294" r:id="rId44"/>
    <p:sldId id="330" r:id="rId45"/>
    <p:sldId id="295" r:id="rId46"/>
    <p:sldId id="296" r:id="rId47"/>
    <p:sldId id="297" r:id="rId48"/>
    <p:sldId id="298" r:id="rId49"/>
    <p:sldId id="317" r:id="rId50"/>
    <p:sldId id="318" r:id="rId51"/>
    <p:sldId id="320" r:id="rId52"/>
    <p:sldId id="321" r:id="rId53"/>
    <p:sldId id="316" r:id="rId54"/>
    <p:sldId id="319" r:id="rId55"/>
    <p:sldId id="315" r:id="rId56"/>
    <p:sldId id="322" r:id="rId57"/>
    <p:sldId id="323" r:id="rId58"/>
    <p:sldId id="301" r:id="rId59"/>
    <p:sldId id="300" r:id="rId60"/>
    <p:sldId id="303" r:id="rId61"/>
    <p:sldId id="304" r:id="rId62"/>
    <p:sldId id="305" r:id="rId63"/>
    <p:sldId id="325" r:id="rId64"/>
    <p:sldId id="306" r:id="rId65"/>
    <p:sldId id="324" r:id="rId66"/>
    <p:sldId id="307" r:id="rId67"/>
    <p:sldId id="308" r:id="rId68"/>
    <p:sldId id="331" r:id="rId69"/>
    <p:sldId id="309" r:id="rId70"/>
    <p:sldId id="310" r:id="rId71"/>
    <p:sldId id="311" r:id="rId7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28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16E116-98A3-E14B-8D0D-23A1AD04E9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801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C1C6AC-17DF-6C45-A90F-23F41D8D6586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62AFD5-1294-5245-B07C-963536D8E76C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50D60C-8F65-4D44-8616-0DEB09978811}" type="slidenum">
              <a:rPr lang="en-US"/>
              <a:pPr eaLnBrk="1" hangingPunct="1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4289D5-2A45-2248-839F-4916270473B2}" type="slidenum">
              <a:rPr lang="en-US"/>
              <a:pPr eaLnBrk="1" hangingPunct="1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E5EEE1-B3A2-8447-BCBD-B56AD3D0CFCF}" type="slidenum">
              <a:rPr lang="en-US"/>
              <a:pPr eaLnBrk="1" hangingPunct="1"/>
              <a:t>13</a:t>
            </a:fld>
            <a:endParaRPr lang="en-US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A64B9F-921D-4744-8B3E-A1A7E87F8847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63C861-99E3-0F45-AEF3-49CFC61AD7BE}" type="slidenum">
              <a:rPr lang="en-US"/>
              <a:pPr eaLnBrk="1" hangingPunct="1"/>
              <a:t>15</a:t>
            </a:fld>
            <a:endParaRPr lang="en-US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BA6F14-179E-A24D-B5C2-09277241D9FB}" type="slidenum">
              <a:rPr lang="en-US"/>
              <a:pPr eaLnBrk="1" hangingPunct="1"/>
              <a:t>16</a:t>
            </a:fld>
            <a:endParaRPr lang="en-US"/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B4EA5F-546F-5847-8FD4-D009E1F7A3BC}" type="slidenum">
              <a:rPr lang="en-US"/>
              <a:pPr eaLnBrk="1" hangingPunct="1"/>
              <a:t>17</a:t>
            </a:fld>
            <a:endParaRPr lang="en-US"/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4E4C08-C4AE-5644-AF1A-95C35A2528CA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BF7A21-0E6E-D74E-8F3B-613501CB11FE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A508CE-8D54-EB40-9B37-FA5EEE84C6EC}" type="slidenum">
              <a:rPr lang="en-US"/>
              <a:pPr eaLnBrk="1" hangingPunct="1"/>
              <a:t>2</a:t>
            </a:fld>
            <a:endParaRPr lang="en-US"/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671D85-35CF-A74F-8552-DB5A709ECB2C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6981C0-5C90-B447-9814-8F5E35305C71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96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85B832-6ED0-C04C-8145-80B3DA92A5D9}" type="slidenum">
              <a:rPr lang="en-US"/>
              <a:pPr eaLnBrk="1" hangingPunct="1"/>
              <a:t>22</a:t>
            </a:fld>
            <a:endParaRPr lang="en-US"/>
          </a:p>
        </p:txBody>
      </p:sp>
      <p:sp>
        <p:nvSpPr>
          <p:cNvPr id="97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A8CD13-65E2-B24E-913D-0BC332C9ACA6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98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DE7A69-20FA-3B4E-8AB4-83DE244D10E3}" type="slidenum">
              <a:rPr lang="en-US"/>
              <a:pPr eaLnBrk="1" hangingPunct="1"/>
              <a:t>24</a:t>
            </a:fld>
            <a:endParaRPr lang="en-US"/>
          </a:p>
        </p:txBody>
      </p:sp>
      <p:sp>
        <p:nvSpPr>
          <p:cNvPr id="99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818956-588E-8F46-9061-C8F914C985CA}" type="slidenum">
              <a:rPr lang="en-US"/>
              <a:pPr eaLnBrk="1" hangingPunct="1"/>
              <a:t>25</a:t>
            </a:fld>
            <a:endParaRPr lang="en-US"/>
          </a:p>
        </p:txBody>
      </p:sp>
      <p:sp>
        <p:nvSpPr>
          <p:cNvPr id="1003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42F491-6424-EF4A-829C-035A1043DD22}" type="slidenum">
              <a:rPr lang="en-US"/>
              <a:pPr eaLnBrk="1" hangingPunct="1"/>
              <a:t>26</a:t>
            </a:fld>
            <a:endParaRPr lang="en-US"/>
          </a:p>
        </p:txBody>
      </p:sp>
      <p:sp>
        <p:nvSpPr>
          <p:cNvPr id="1013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803705-2CAF-E546-8C3B-8F9524B1EAEF}" type="slidenum">
              <a:rPr lang="en-US"/>
              <a:pPr eaLnBrk="1" hangingPunct="1"/>
              <a:t>27</a:t>
            </a:fld>
            <a:endParaRPr lang="en-US"/>
          </a:p>
        </p:txBody>
      </p:sp>
      <p:sp>
        <p:nvSpPr>
          <p:cNvPr id="1024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74739A-65E5-DE42-B3B6-FDC03CCF555C}" type="slidenum">
              <a:rPr lang="en-US"/>
              <a:pPr eaLnBrk="1" hangingPunct="1"/>
              <a:t>28</a:t>
            </a:fld>
            <a:endParaRPr lang="en-US"/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780DDA-3D87-6849-AD09-CA83882771DF}" type="slidenum">
              <a:rPr lang="en-US"/>
              <a:pPr eaLnBrk="1" hangingPunct="1"/>
              <a:t>29</a:t>
            </a:fld>
            <a:endParaRPr lang="en-US"/>
          </a:p>
        </p:txBody>
      </p:sp>
      <p:sp>
        <p:nvSpPr>
          <p:cNvPr id="1044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C5739D-C229-DB4C-B36E-AC5AF6E52533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0C2503-7C40-6D43-A5CD-E43374679B91}" type="slidenum">
              <a:rPr lang="en-US"/>
              <a:pPr eaLnBrk="1" hangingPunct="1"/>
              <a:t>30</a:t>
            </a:fld>
            <a:endParaRPr lang="en-US"/>
          </a:p>
        </p:txBody>
      </p:sp>
      <p:sp>
        <p:nvSpPr>
          <p:cNvPr id="1054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1A0711-BC55-974D-991A-AA4A09350FF1}" type="slidenum">
              <a:rPr lang="en-US"/>
              <a:pPr eaLnBrk="1" hangingPunct="1"/>
              <a:t>31</a:t>
            </a:fld>
            <a:endParaRPr lang="en-US"/>
          </a:p>
        </p:txBody>
      </p:sp>
      <p:sp>
        <p:nvSpPr>
          <p:cNvPr id="1064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C5F83B-48F0-9143-8F80-020031AA20BD}" type="slidenum">
              <a:rPr lang="en-US"/>
              <a:pPr eaLnBrk="1" hangingPunct="1"/>
              <a:t>32</a:t>
            </a:fld>
            <a:endParaRPr lang="en-US"/>
          </a:p>
        </p:txBody>
      </p:sp>
      <p:sp>
        <p:nvSpPr>
          <p:cNvPr id="1075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169004-3602-8341-9EB0-822B0BBBFD18}" type="slidenum">
              <a:rPr lang="en-US"/>
              <a:pPr eaLnBrk="1" hangingPunct="1"/>
              <a:t>33</a:t>
            </a:fld>
            <a:endParaRPr lang="en-US"/>
          </a:p>
        </p:txBody>
      </p:sp>
      <p:sp>
        <p:nvSpPr>
          <p:cNvPr id="1085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7DE3C9-62DE-B948-8CD8-A1CD99440784}" type="slidenum">
              <a:rPr lang="en-US"/>
              <a:pPr eaLnBrk="1" hangingPunct="1"/>
              <a:t>34</a:t>
            </a:fld>
            <a:endParaRPr lang="en-US"/>
          </a:p>
        </p:txBody>
      </p:sp>
      <p:sp>
        <p:nvSpPr>
          <p:cNvPr id="1095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504A07-F56F-C548-8486-9249CD25563E}" type="slidenum">
              <a:rPr lang="en-US"/>
              <a:pPr eaLnBrk="1" hangingPunct="1"/>
              <a:t>35</a:t>
            </a:fld>
            <a:endParaRPr lang="en-US"/>
          </a:p>
        </p:txBody>
      </p:sp>
      <p:sp>
        <p:nvSpPr>
          <p:cNvPr id="1105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D23991-2C4C-9344-8600-489DE1B812FD}" type="slidenum">
              <a:rPr lang="en-US"/>
              <a:pPr eaLnBrk="1" hangingPunct="1"/>
              <a:t>36</a:t>
            </a:fld>
            <a:endParaRPr lang="en-US"/>
          </a:p>
        </p:txBody>
      </p:sp>
      <p:sp>
        <p:nvSpPr>
          <p:cNvPr id="1116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0BAB94A-6A97-8A40-8A7E-A3F47B6C6EC5}" type="slidenum">
              <a:rPr lang="en-US"/>
              <a:pPr eaLnBrk="1" hangingPunct="1"/>
              <a:t>37</a:t>
            </a:fld>
            <a:endParaRPr lang="en-US"/>
          </a:p>
        </p:txBody>
      </p:sp>
      <p:sp>
        <p:nvSpPr>
          <p:cNvPr id="1126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4D1A6A-2364-BE4B-8202-9591416812A1}" type="slidenum">
              <a:rPr lang="en-US"/>
              <a:pPr eaLnBrk="1" hangingPunct="1"/>
              <a:t>38</a:t>
            </a:fld>
            <a:endParaRPr lang="en-US"/>
          </a:p>
        </p:txBody>
      </p:sp>
      <p:sp>
        <p:nvSpPr>
          <p:cNvPr id="1136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3A6D61-4C80-204F-94FF-CB6BAE08997E}" type="slidenum">
              <a:rPr lang="en-US"/>
              <a:pPr eaLnBrk="1" hangingPunct="1"/>
              <a:t>39</a:t>
            </a:fld>
            <a:endParaRPr lang="en-US"/>
          </a:p>
        </p:txBody>
      </p:sp>
      <p:sp>
        <p:nvSpPr>
          <p:cNvPr id="1146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BD2000-18CF-7E4C-BF39-67210C5C4808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972F68-6E8B-1B4D-8947-97E36EF29844}" type="slidenum">
              <a:rPr lang="en-US"/>
              <a:pPr eaLnBrk="1" hangingPunct="1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09B485-2C9B-464F-BB76-C78EBCBC91A1}" type="slidenum">
              <a:rPr lang="en-US"/>
              <a:pPr eaLnBrk="1" hangingPunct="1"/>
              <a:t>41</a:t>
            </a:fld>
            <a:endParaRPr lang="en-US"/>
          </a:p>
        </p:txBody>
      </p:sp>
      <p:sp>
        <p:nvSpPr>
          <p:cNvPr id="1167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0B8FFB-AC97-0348-AFF0-8A5DB9CD72CD}" type="slidenum">
              <a:rPr lang="en-US"/>
              <a:pPr eaLnBrk="1" hangingPunct="1"/>
              <a:t>42</a:t>
            </a:fld>
            <a:endParaRPr lang="en-US"/>
          </a:p>
        </p:txBody>
      </p:sp>
      <p:sp>
        <p:nvSpPr>
          <p:cNvPr id="1177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7AB9D3-3D2B-C249-BA25-257A6D89A046}" type="slidenum">
              <a:rPr lang="en-US"/>
              <a:pPr eaLnBrk="1" hangingPunct="1"/>
              <a:t>43</a:t>
            </a:fld>
            <a:endParaRPr lang="en-US"/>
          </a:p>
        </p:txBody>
      </p:sp>
      <p:sp>
        <p:nvSpPr>
          <p:cNvPr id="1187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428CA0-B13A-284C-BBB9-DDC258EF7113}" type="slidenum">
              <a:rPr lang="en-US"/>
              <a:pPr eaLnBrk="1" hangingPunct="1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EBB667-1D67-584D-A245-2B48AF8015AD}" type="slidenum">
              <a:rPr lang="en-US"/>
              <a:pPr eaLnBrk="1" hangingPunct="1"/>
              <a:t>45</a:t>
            </a:fld>
            <a:endParaRPr lang="en-US"/>
          </a:p>
        </p:txBody>
      </p:sp>
      <p:sp>
        <p:nvSpPr>
          <p:cNvPr id="1208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436FA5-23A2-DE4D-B0C4-9DB5B1ED13D0}" type="slidenum">
              <a:rPr lang="en-US"/>
              <a:pPr eaLnBrk="1" hangingPunct="1"/>
              <a:t>46</a:t>
            </a:fld>
            <a:endParaRPr lang="en-US"/>
          </a:p>
        </p:txBody>
      </p:sp>
      <p:sp>
        <p:nvSpPr>
          <p:cNvPr id="1218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2379D0-EDF1-884F-91A9-34C330CABF6E}" type="slidenum">
              <a:rPr lang="en-US"/>
              <a:pPr eaLnBrk="1" hangingPunct="1"/>
              <a:t>47</a:t>
            </a:fld>
            <a:endParaRPr lang="en-US"/>
          </a:p>
        </p:txBody>
      </p:sp>
      <p:sp>
        <p:nvSpPr>
          <p:cNvPr id="1228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263C50-517E-E044-AD40-1E3930041344}" type="slidenum">
              <a:rPr lang="en-US"/>
              <a:pPr eaLnBrk="1" hangingPunct="1"/>
              <a:t>48</a:t>
            </a:fld>
            <a:endParaRPr lang="en-US"/>
          </a:p>
        </p:txBody>
      </p:sp>
      <p:sp>
        <p:nvSpPr>
          <p:cNvPr id="1239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626F76-2BAC-C842-881D-8DD6DAC4A3B2}" type="slidenum">
              <a:rPr lang="en-US"/>
              <a:pPr eaLnBrk="1" hangingPunct="1"/>
              <a:t>49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7A682D-A17E-9A4A-B010-6A7B2D460409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AC2746-90D7-9D45-A828-613656CC8EF6}" type="slidenum">
              <a:rPr lang="en-US"/>
              <a:pPr eaLnBrk="1" hangingPunct="1"/>
              <a:t>50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EA2686-D8B7-8E4B-BF7A-1168A43D3ED9}" type="slidenum">
              <a:rPr lang="en-US"/>
              <a:pPr eaLnBrk="1" hangingPunct="1"/>
              <a:t>51</a:t>
            </a:fld>
            <a:endParaRPr 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3216A8-913E-BB4E-AA09-3544BE396FA0}" type="slidenum">
              <a:rPr lang="en-US"/>
              <a:pPr eaLnBrk="1" hangingPunct="1"/>
              <a:t>52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8393C6-FFF9-9140-9B36-44480559E8A6}" type="slidenum">
              <a:rPr lang="en-US"/>
              <a:pPr eaLnBrk="1" hangingPunct="1"/>
              <a:t>53</a:t>
            </a:fld>
            <a:endParaRPr 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E0A07F-E7E7-7E45-B10D-36F75923BDFA}" type="slidenum">
              <a:rPr lang="en-US"/>
              <a:pPr eaLnBrk="1" hangingPunct="1"/>
              <a:t>54</a:t>
            </a:fld>
            <a:endParaRPr 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2A1274-3F2F-1F42-AFF7-55DECE917091}" type="slidenum">
              <a:rPr lang="en-US"/>
              <a:pPr eaLnBrk="1" hangingPunct="1"/>
              <a:t>55</a:t>
            </a:fld>
            <a:endParaRPr 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1891C0-69FD-1E4A-B6C8-B28C24BB2601}" type="slidenum">
              <a:rPr lang="en-US"/>
              <a:pPr eaLnBrk="1" hangingPunct="1"/>
              <a:t>56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024D28-9F91-3A4E-9A45-FD37A4A200AD}" type="slidenum">
              <a:rPr lang="en-US"/>
              <a:pPr eaLnBrk="1" hangingPunct="1"/>
              <a:t>57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E73397-D2D7-0147-8812-85F38D9A098D}" type="slidenum">
              <a:rPr lang="en-US"/>
              <a:pPr eaLnBrk="1" hangingPunct="1"/>
              <a:t>58</a:t>
            </a:fld>
            <a:endParaRPr lang="en-US"/>
          </a:p>
        </p:txBody>
      </p:sp>
      <p:sp>
        <p:nvSpPr>
          <p:cNvPr id="134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D4B023-78DA-F149-B4FB-7DE9E4DDC2B4}" type="slidenum">
              <a:rPr lang="en-US"/>
              <a:pPr eaLnBrk="1" hangingPunct="1"/>
              <a:t>59</a:t>
            </a:fld>
            <a:endParaRPr lang="en-US"/>
          </a:p>
        </p:txBody>
      </p:sp>
      <p:sp>
        <p:nvSpPr>
          <p:cNvPr id="135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AAB41B-8B54-024F-A578-336A8E50407E}" type="slidenum">
              <a:rPr lang="en-US"/>
              <a:pPr eaLnBrk="1" hangingPunct="1"/>
              <a:t>6</a:t>
            </a:fld>
            <a:endParaRPr lang="en-US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73DD87-9E2B-9F4A-B8DD-7036F1895F42}" type="slidenum">
              <a:rPr lang="en-US"/>
              <a:pPr eaLnBrk="1" hangingPunct="1"/>
              <a:t>60</a:t>
            </a:fld>
            <a:endParaRPr lang="en-US"/>
          </a:p>
        </p:txBody>
      </p:sp>
      <p:sp>
        <p:nvSpPr>
          <p:cNvPr id="136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8EC92F-3AB7-C941-8E59-DC669AA64FB8}" type="slidenum">
              <a:rPr lang="en-US"/>
              <a:pPr eaLnBrk="1" hangingPunct="1"/>
              <a:t>61</a:t>
            </a:fld>
            <a:endParaRPr lang="en-US"/>
          </a:p>
        </p:txBody>
      </p:sp>
      <p:sp>
        <p:nvSpPr>
          <p:cNvPr id="137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1212EC-A666-5641-B799-17A91135C83B}" type="slidenum">
              <a:rPr lang="en-US"/>
              <a:pPr eaLnBrk="1" hangingPunct="1"/>
              <a:t>62</a:t>
            </a:fld>
            <a:endParaRPr lang="en-US"/>
          </a:p>
        </p:txBody>
      </p:sp>
      <p:sp>
        <p:nvSpPr>
          <p:cNvPr id="138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FE051E-CB2B-8543-A89F-A39BC77C9024}" type="slidenum">
              <a:rPr lang="en-US"/>
              <a:pPr eaLnBrk="1" hangingPunct="1"/>
              <a:t>63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089B38-434D-5A4D-8DF4-3F541A236A6A}" type="slidenum">
              <a:rPr lang="en-US"/>
              <a:pPr eaLnBrk="1" hangingPunct="1"/>
              <a:t>64</a:t>
            </a:fld>
            <a:endParaRPr lang="en-US"/>
          </a:p>
        </p:txBody>
      </p:sp>
      <p:sp>
        <p:nvSpPr>
          <p:cNvPr id="140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C699CB-3624-EA4E-911D-75A04A0CF6F7}" type="slidenum">
              <a:rPr lang="en-US"/>
              <a:pPr eaLnBrk="1" hangingPunct="1"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F8C650-1F4C-2940-BA23-47265B40D574}" type="slidenum">
              <a:rPr lang="en-US"/>
              <a:pPr eaLnBrk="1" hangingPunct="1"/>
              <a:t>66</a:t>
            </a:fld>
            <a:endParaRPr lang="en-US"/>
          </a:p>
        </p:txBody>
      </p:sp>
      <p:sp>
        <p:nvSpPr>
          <p:cNvPr id="142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43E15F-F3EA-4444-AB9A-ABC94EFEEF24}" type="slidenum">
              <a:rPr lang="en-US"/>
              <a:pPr eaLnBrk="1" hangingPunct="1"/>
              <a:t>67</a:t>
            </a:fld>
            <a:endParaRPr lang="en-US"/>
          </a:p>
        </p:txBody>
      </p:sp>
      <p:sp>
        <p:nvSpPr>
          <p:cNvPr id="143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7D0C0D-87E1-734E-B520-B9B1774F337C}" type="slidenum">
              <a:rPr lang="en-US"/>
              <a:pPr eaLnBrk="1" hangingPunct="1"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464F28-EB91-FF4D-8628-3F6F677B2BFF}" type="slidenum">
              <a:rPr lang="en-US"/>
              <a:pPr eaLnBrk="1" hangingPunct="1"/>
              <a:t>69</a:t>
            </a:fld>
            <a:endParaRPr lang="en-US"/>
          </a:p>
        </p:txBody>
      </p:sp>
      <p:sp>
        <p:nvSpPr>
          <p:cNvPr id="145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D6F0B6-2A22-6443-B144-E36E2C0DA67B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320529-8C17-E941-A93B-86A9C9E61014}" type="slidenum">
              <a:rPr lang="en-US"/>
              <a:pPr eaLnBrk="1" hangingPunct="1"/>
              <a:t>70</a:t>
            </a:fld>
            <a:endParaRPr lang="en-US"/>
          </a:p>
        </p:txBody>
      </p:sp>
      <p:sp>
        <p:nvSpPr>
          <p:cNvPr id="146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619B1D-3B4F-2F4F-A93D-40E25CA54F63}" type="slidenum">
              <a:rPr lang="en-US"/>
              <a:pPr eaLnBrk="1" hangingPunct="1"/>
              <a:t>71</a:t>
            </a:fld>
            <a:endParaRPr lang="en-US"/>
          </a:p>
        </p:txBody>
      </p:sp>
      <p:sp>
        <p:nvSpPr>
          <p:cNvPr id="147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090116-4BAA-2C4C-9093-B6FB5BA104D8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371703-69DC-604F-B759-16D449B62D9C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7C2DC-96A4-7444-9A3A-99D1ADFE37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0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09536-79F0-414E-A645-A21AE89537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7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EB3420-5B5B-AD43-BA17-19571663DF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67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D9B332-B815-9E4C-A7B9-C3AEC7DCD3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338589-6BC7-DD41-89D8-604DFF6BB9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52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B94EDC-E3BB-F843-A6BE-E778577F85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1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563121-2190-B942-88A9-B1A8A8EF0F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1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C6130-59FE-1B48-81FC-CA820F9A84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45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98CB5C-1736-4742-896B-76F69E0931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37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8B0BE-5C3C-5945-8D45-CC7CC28D2E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65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802A2-4C55-BB4A-AC61-C02F344940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27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511B584-3885-3440-A087-1BAA5206B50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dc.noaa.gov/oa/climate/severeweather/tornadoes.html" TargetMode="External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c.noaa.gov/new/SVRclimo/climo.php?parm=anySvr" TargetMode="External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hyperlink" Target="http://journals.ametsoc.org/doi/pdf/10.1175/BAMS-D-11-00010.1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wdtb.noaa.gov/courses/EF-scale/index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0"/>
            <a:ext cx="7772400" cy="10668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</a:rPr>
              <a:t>Tornadoes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219200"/>
            <a:ext cx="9144000" cy="4800600"/>
          </a:xfrm>
        </p:spPr>
        <p:txBody>
          <a:bodyPr/>
          <a:lstStyle/>
          <a:p>
            <a:pPr algn="l" eaLnBrk="1" hangingPunct="1">
              <a:buFontTx/>
              <a:buChar char="•"/>
            </a:pPr>
            <a:r>
              <a:rPr lang="en-US" sz="2400">
                <a:latin typeface="Arial" charset="0"/>
              </a:rPr>
              <a:t>Significant Events</a:t>
            </a:r>
          </a:p>
          <a:p>
            <a:pPr algn="l" eaLnBrk="1" hangingPunct="1">
              <a:buFontTx/>
              <a:buChar char="•"/>
            </a:pPr>
            <a:r>
              <a:rPr lang="en-US" sz="2400">
                <a:latin typeface="Arial" charset="0"/>
              </a:rPr>
              <a:t>The F-Scale</a:t>
            </a:r>
          </a:p>
          <a:p>
            <a:pPr algn="l" eaLnBrk="1" hangingPunct="1">
              <a:buFontTx/>
              <a:buChar char="•"/>
            </a:pPr>
            <a:r>
              <a:rPr lang="en-US" sz="2400">
                <a:latin typeface="Arial" charset="0"/>
              </a:rPr>
              <a:t>Scales of Rotation</a:t>
            </a:r>
          </a:p>
          <a:p>
            <a:pPr algn="l" eaLnBrk="1" hangingPunct="1">
              <a:buFontTx/>
              <a:buChar char="•"/>
            </a:pPr>
            <a:r>
              <a:rPr lang="en-US" sz="2400">
                <a:latin typeface="Arial" charset="0"/>
              </a:rPr>
              <a:t>Tornado Damage Patterns</a:t>
            </a:r>
          </a:p>
          <a:p>
            <a:pPr algn="l" eaLnBrk="1" hangingPunct="1">
              <a:buFontTx/>
              <a:buChar char="•"/>
            </a:pPr>
            <a:r>
              <a:rPr lang="en-US" sz="2400">
                <a:latin typeface="Arial" charset="0"/>
              </a:rPr>
              <a:t>Tornado Climatology</a:t>
            </a:r>
          </a:p>
          <a:p>
            <a:pPr algn="l" eaLnBrk="1" hangingPunct="1">
              <a:buFontTx/>
              <a:buChar char="•"/>
            </a:pPr>
            <a:r>
              <a:rPr lang="en-US" sz="2400">
                <a:latin typeface="Arial" charset="0"/>
              </a:rPr>
              <a:t>Tornado Measurements</a:t>
            </a:r>
          </a:p>
          <a:p>
            <a:pPr algn="l" eaLnBrk="1" hangingPunct="1">
              <a:buFontTx/>
              <a:buChar char="•"/>
            </a:pPr>
            <a:r>
              <a:rPr lang="en-US" sz="2400">
                <a:latin typeface="Arial" charset="0"/>
              </a:rPr>
              <a:t>Lab Experiments</a:t>
            </a:r>
          </a:p>
          <a:p>
            <a:pPr algn="l" eaLnBrk="1" hangingPunct="1">
              <a:buFontTx/>
              <a:buChar char="•"/>
            </a:pPr>
            <a:r>
              <a:rPr lang="en-US" sz="2400">
                <a:latin typeface="Arial" charset="0"/>
              </a:rPr>
              <a:t>Tornadogenesis</a:t>
            </a:r>
          </a:p>
          <a:p>
            <a:pPr lvl="1" algn="l" eaLnBrk="1" hangingPunct="1">
              <a:buFontTx/>
              <a:buChar char="–"/>
            </a:pPr>
            <a:r>
              <a:rPr lang="en-US" sz="2000">
                <a:latin typeface="Arial" charset="0"/>
              </a:rPr>
              <a:t>Supercell tornadoes</a:t>
            </a:r>
          </a:p>
          <a:p>
            <a:pPr lvl="1" algn="l" eaLnBrk="1" hangingPunct="1">
              <a:buFontTx/>
              <a:buChar char="–"/>
            </a:pPr>
            <a:r>
              <a:rPr lang="en-US" sz="2000">
                <a:latin typeface="Arial" charset="0"/>
              </a:rPr>
              <a:t>Non supercell tornadoes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2590800" cy="12192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Mesocyclones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76200" y="1219200"/>
            <a:ext cx="2895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600" b="1"/>
              <a:t>Mid level</a:t>
            </a:r>
            <a:r>
              <a:rPr lang="en-US" sz="1600"/>
              <a:t> – 3-7 km AGL</a:t>
            </a:r>
          </a:p>
          <a:p>
            <a:pPr>
              <a:buFontTx/>
              <a:buChar char="•"/>
            </a:pPr>
            <a:r>
              <a:rPr lang="en-US" sz="1600"/>
              <a:t>Only 25-30% of supercells with mid-level mesocyclones produce tornadoes</a:t>
            </a:r>
          </a:p>
          <a:p>
            <a:endParaRPr lang="en-US" sz="1600"/>
          </a:p>
          <a:p>
            <a:pPr>
              <a:buFontTx/>
              <a:buChar char="•"/>
            </a:pPr>
            <a:endParaRPr lang="en-US" sz="1600"/>
          </a:p>
          <a:p>
            <a:pPr>
              <a:buFontTx/>
              <a:buChar char="•"/>
            </a:pPr>
            <a:r>
              <a:rPr lang="en-US" sz="1600" b="1"/>
              <a:t>Low-level</a:t>
            </a:r>
            <a:r>
              <a:rPr lang="en-US" sz="1600"/>
              <a:t> – 1-3 km AGL</a:t>
            </a:r>
          </a:p>
          <a:p>
            <a:pPr>
              <a:buFontTx/>
              <a:buChar char="•"/>
            </a:pPr>
            <a:r>
              <a:rPr lang="en-US" sz="1600"/>
              <a:t>Often associate with hook echo</a:t>
            </a:r>
          </a:p>
          <a:p>
            <a:pPr>
              <a:buFontTx/>
              <a:buChar char="•"/>
            </a:pPr>
            <a:r>
              <a:rPr lang="en-US" sz="1600"/>
              <a:t>And wall cloud</a:t>
            </a:r>
          </a:p>
          <a:p>
            <a:pPr>
              <a:buFontTx/>
              <a:buChar char="•"/>
            </a:pPr>
            <a:endParaRPr lang="en-US" sz="160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0"/>
            <a:ext cx="5491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457200" y="5410200"/>
            <a:ext cx="2362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From Wakimoto et al. 2003 - MWR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0995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304800" y="533400"/>
            <a:ext cx="845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The largest ever documented mesocyclone (from Wakimoto et al. 2004 – BAMS)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152400" y="0"/>
            <a:ext cx="845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The largest ever documented mesocyclone (from Wakimoto et al. 2004 – BAMS)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38481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43000"/>
            <a:ext cx="439578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228600" y="5410200"/>
            <a:ext cx="373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u="sng"/>
              <a:t>Non tornadic</a:t>
            </a:r>
            <a:r>
              <a:rPr lang="en-US"/>
              <a:t> Hastings, NE mesocyclone</a:t>
            </a:r>
          </a:p>
        </p:txBody>
      </p:sp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4724400" y="56388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Tornadic mesocyclones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2590800" cy="12192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Mesocyclones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" y="1219200"/>
            <a:ext cx="2895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600"/>
              <a:t>WSR-88D observations:</a:t>
            </a:r>
          </a:p>
          <a:p>
            <a:pPr>
              <a:buFontTx/>
              <a:buChar char="•"/>
            </a:pPr>
            <a:r>
              <a:rPr lang="en-US" sz="1600"/>
              <a:t>Notice that the spatial resolution is not that great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57200" y="54102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From Alexander and Wurman, 2005 - MWR</a:t>
            </a: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19200"/>
            <a:ext cx="59912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91600" cy="685800"/>
          </a:xfrm>
        </p:spPr>
        <p:txBody>
          <a:bodyPr/>
          <a:lstStyle/>
          <a:p>
            <a:pPr eaLnBrk="1" hangingPunct="1"/>
            <a:r>
              <a:rPr lang="en-US" sz="1800" b="1">
                <a:latin typeface="Arial" charset="0"/>
              </a:rPr>
              <a:t>Tornadoes and the Tornado Vortex Signature (TVS)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685800"/>
            <a:ext cx="5181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600"/>
              <a:t>Historically, a tornadic circulation has shown up as a region of enhanced gate-to-gate (adjacent beams) azimuthal shear: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590800" y="61722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From Burgess et al. 1990 – Radar in Met.</a:t>
            </a:r>
          </a:p>
        </p:txBody>
      </p:sp>
      <p:pic>
        <p:nvPicPr>
          <p:cNvPr id="15365" name="Picture 6" descr="tv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724025"/>
            <a:ext cx="3871912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 descr="tv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3871913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Oval 9"/>
          <p:cNvSpPr>
            <a:spLocks noChangeArrowheads="1"/>
          </p:cNvSpPr>
          <p:nvPr/>
        </p:nvSpPr>
        <p:spPr bwMode="auto">
          <a:xfrm>
            <a:off x="2590800" y="2438400"/>
            <a:ext cx="1981200" cy="22098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Oval 10"/>
          <p:cNvSpPr>
            <a:spLocks noChangeArrowheads="1"/>
          </p:cNvSpPr>
          <p:nvPr/>
        </p:nvSpPr>
        <p:spPr bwMode="auto">
          <a:xfrm>
            <a:off x="3429000" y="3429000"/>
            <a:ext cx="304800" cy="381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Text Box 11"/>
          <p:cNvSpPr txBox="1">
            <a:spLocks noChangeArrowheads="1"/>
          </p:cNvSpPr>
          <p:nvPr/>
        </p:nvSpPr>
        <p:spPr bwMode="auto">
          <a:xfrm>
            <a:off x="381000" y="5638800"/>
            <a:ext cx="472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Mesocyclone                     tornado</a:t>
            </a:r>
          </a:p>
        </p:txBody>
      </p:sp>
      <p:sp>
        <p:nvSpPr>
          <p:cNvPr id="15370" name="Line 12"/>
          <p:cNvSpPr>
            <a:spLocks noChangeShapeType="1"/>
          </p:cNvSpPr>
          <p:nvPr/>
        </p:nvSpPr>
        <p:spPr bwMode="auto">
          <a:xfrm flipV="1">
            <a:off x="914400" y="4343400"/>
            <a:ext cx="1905000" cy="12192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3"/>
          <p:cNvSpPr>
            <a:spLocks noChangeShapeType="1"/>
          </p:cNvSpPr>
          <p:nvPr/>
        </p:nvSpPr>
        <p:spPr bwMode="auto">
          <a:xfrm flipH="1" flipV="1">
            <a:off x="3581400" y="3886200"/>
            <a:ext cx="76200" cy="17526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91600" cy="685800"/>
          </a:xfrm>
        </p:spPr>
        <p:txBody>
          <a:bodyPr/>
          <a:lstStyle/>
          <a:p>
            <a:pPr eaLnBrk="1" hangingPunct="1"/>
            <a:r>
              <a:rPr lang="en-US" sz="1800" b="1">
                <a:latin typeface="Arial" charset="0"/>
              </a:rPr>
              <a:t>Radar Observations of Tornadoes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685800"/>
            <a:ext cx="8534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600"/>
              <a:t>Have only recently been made with the requisite resolution to resolve the tornadic circulation:</a:t>
            </a:r>
          </a:p>
          <a:p>
            <a:pPr>
              <a:buFontTx/>
              <a:buChar char="•"/>
            </a:pPr>
            <a:r>
              <a:rPr lang="en-US" sz="1600"/>
              <a:t>Here is one example:</a:t>
            </a:r>
            <a:endParaRPr lang="en-US"/>
          </a:p>
          <a:p>
            <a:endParaRPr lang="en-US" sz="1600"/>
          </a:p>
          <a:p>
            <a:pPr>
              <a:buFontTx/>
              <a:buChar char="•"/>
            </a:pPr>
            <a:endParaRPr lang="en-US" sz="160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438400" y="5715000"/>
            <a:ext cx="3505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From Alexander and </a:t>
            </a:r>
            <a:r>
              <a:rPr lang="en-US" sz="1200" dirty="0" err="1"/>
              <a:t>Wurman</a:t>
            </a:r>
            <a:r>
              <a:rPr lang="en-US" sz="1200" dirty="0"/>
              <a:t> 2005 - MWR </a:t>
            </a:r>
          </a:p>
        </p:txBody>
      </p:sp>
      <p:pic>
        <p:nvPicPr>
          <p:cNvPr id="1638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00400"/>
            <a:ext cx="687705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91600" cy="685800"/>
          </a:xfrm>
        </p:spPr>
        <p:txBody>
          <a:bodyPr/>
          <a:lstStyle/>
          <a:p>
            <a:pPr eaLnBrk="1" hangingPunct="1"/>
            <a:r>
              <a:rPr lang="en-US" sz="1800" b="1">
                <a:latin typeface="Arial" charset="0"/>
              </a:rPr>
              <a:t>Radar Observations of Tornadoes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685800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/>
              <a:t>Another example: DOW 5 observations of the 05 June 2009 Goshen Co. tornado</a:t>
            </a:r>
          </a:p>
          <a:p>
            <a:pPr>
              <a:buFontTx/>
              <a:buChar char="•"/>
            </a:pPr>
            <a:endParaRPr lang="en-US" sz="1600"/>
          </a:p>
        </p:txBody>
      </p:sp>
      <p:pic>
        <p:nvPicPr>
          <p:cNvPr id="17412" name="Picture 2" descr="R:\gifs\05jun09-dow5-tor-coupl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2884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91600" cy="685800"/>
          </a:xfrm>
        </p:spPr>
        <p:txBody>
          <a:bodyPr/>
          <a:lstStyle/>
          <a:p>
            <a:pPr eaLnBrk="1" hangingPunct="1"/>
            <a:r>
              <a:rPr lang="en-US" sz="1800" b="1">
                <a:latin typeface="Arial" charset="0"/>
              </a:rPr>
              <a:t>Radar Observations of Tornadoes – relationship to visual characteristics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01992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66800" y="5715000"/>
            <a:ext cx="3505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From </a:t>
            </a:r>
            <a:r>
              <a:rPr lang="en-US" sz="1200" dirty="0" err="1" smtClean="0"/>
              <a:t>Wakimoto</a:t>
            </a:r>
            <a:r>
              <a:rPr lang="en-US" sz="1200" dirty="0" smtClean="0"/>
              <a:t> et al. 2011 - </a:t>
            </a:r>
            <a:r>
              <a:rPr lang="en-US" sz="1200" dirty="0"/>
              <a:t>MWR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91600" cy="685800"/>
          </a:xfrm>
        </p:spPr>
        <p:txBody>
          <a:bodyPr/>
          <a:lstStyle/>
          <a:p>
            <a:pPr eaLnBrk="1" hangingPunct="1"/>
            <a:r>
              <a:rPr lang="en-US" sz="1800" b="1">
                <a:latin typeface="Arial" charset="0"/>
              </a:rPr>
              <a:t>Radar Observations of Tornadoes – relationship to visual characteristics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70485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66800" y="5943600"/>
            <a:ext cx="3505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From </a:t>
            </a:r>
            <a:r>
              <a:rPr lang="en-US" sz="1200" dirty="0" err="1" smtClean="0"/>
              <a:t>Wakimoto</a:t>
            </a:r>
            <a:r>
              <a:rPr lang="en-US" sz="1200" dirty="0" smtClean="0"/>
              <a:t> et al. 2011 - </a:t>
            </a:r>
            <a:r>
              <a:rPr lang="en-US" sz="1200" dirty="0"/>
              <a:t>MWR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1981200" cy="4572000"/>
          </a:xfrm>
        </p:spPr>
        <p:txBody>
          <a:bodyPr/>
          <a:lstStyle/>
          <a:p>
            <a:pPr eaLnBrk="1" hangingPunct="1"/>
            <a:r>
              <a:rPr lang="en-US" sz="1800" b="1">
                <a:latin typeface="Arial" charset="0"/>
              </a:rPr>
              <a:t>Radar Observations of Tornadoes – relationship to visual characteristics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6122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638800" y="5486400"/>
            <a:ext cx="3505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From </a:t>
            </a:r>
            <a:r>
              <a:rPr lang="en-US" sz="1200" dirty="0" smtClean="0"/>
              <a:t>Atkins et al. 2012 - </a:t>
            </a:r>
            <a:r>
              <a:rPr lang="en-US" sz="1200" dirty="0"/>
              <a:t>MWR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trist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0"/>
            <a:ext cx="6780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2286000" cy="51054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Significant Events:</a:t>
            </a:r>
            <a:br>
              <a:rPr lang="en-US" sz="2800">
                <a:latin typeface="Arial" charset="0"/>
              </a:rPr>
            </a:br>
            <a:r>
              <a:rPr lang="en-US" sz="2800">
                <a:latin typeface="Arial" charset="0"/>
              </a:rPr>
              <a:t/>
            </a:r>
            <a:br>
              <a:rPr lang="en-US" sz="2800">
                <a:latin typeface="Arial" charset="0"/>
              </a:rPr>
            </a:br>
            <a:r>
              <a:rPr lang="en-US" sz="2800">
                <a:latin typeface="Arial" charset="0"/>
              </a:rPr>
              <a:t/>
            </a:r>
            <a:br>
              <a:rPr lang="en-US" sz="2800">
                <a:latin typeface="Arial" charset="0"/>
              </a:rPr>
            </a:br>
            <a:r>
              <a:rPr lang="en-US" sz="2800">
                <a:latin typeface="Arial" charset="0"/>
              </a:rPr>
              <a:t>The Tri-State Tornado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2286000" cy="2438400"/>
          </a:xfrm>
        </p:spPr>
        <p:txBody>
          <a:bodyPr/>
          <a:lstStyle/>
          <a:p>
            <a:pPr algn="l" eaLnBrk="1" hangingPunct="1"/>
            <a:r>
              <a:rPr lang="en-US" sz="1800" b="1">
                <a:latin typeface="Arial" charset="0"/>
              </a:rPr>
              <a:t>Radar Observations of (multiple) Suction Vortices?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2743200"/>
            <a:ext cx="19812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600"/>
              <a:t>Can we see embedded couplets within the overall tornadic circulation?  Not until just recently with mobile Doppler radars:</a:t>
            </a:r>
          </a:p>
        </p:txBody>
      </p:sp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6696075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0" y="6172200"/>
            <a:ext cx="2362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From Wurman 2002 - WAF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91600" cy="685800"/>
          </a:xfrm>
        </p:spPr>
        <p:txBody>
          <a:bodyPr/>
          <a:lstStyle/>
          <a:p>
            <a:pPr eaLnBrk="1" hangingPunct="1"/>
            <a:r>
              <a:rPr lang="en-US" sz="1800" b="1">
                <a:latin typeface="Arial" charset="0"/>
              </a:rPr>
              <a:t>Radar Observations of Suction Vortices?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2590800" y="6172200"/>
            <a:ext cx="2362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From Wurman 2002 - WAF</a:t>
            </a:r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682942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543800" cy="6096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charset="0"/>
              </a:rPr>
              <a:t>Tornado Damage Patterns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9916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3352800" y="59436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Wakimoto et al. (1998 – MWR)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543800" cy="6096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charset="0"/>
              </a:rPr>
              <a:t>Tornado Damage Patterns</a:t>
            </a:r>
          </a:p>
        </p:txBody>
      </p:sp>
      <p:pic>
        <p:nvPicPr>
          <p:cNvPr id="24579" name="Picture 3" descr="newcas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31520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895600" y="6248400"/>
            <a:ext cx="495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Wakimoto and Atkins (1996 – MWR)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543800" cy="6096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charset="0"/>
              </a:rPr>
              <a:t>Tornado Damage Patterns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5344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800600" y="9144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Wakimoto et al. (2003 – MWR)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4103688"/>
            <a:ext cx="5972175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5105400" y="32766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Wakimoto et al. (2003 – MWR)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09600"/>
            <a:ext cx="3733800" cy="3124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charset="0"/>
              </a:rPr>
              <a:t>Tornado Damage Patterns</a:t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/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/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>21 July 2003 near Cavendish, VT</a:t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/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>This tornado was produced by a bow echo!</a:t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/>
            </a:r>
            <a:br>
              <a:rPr lang="en-US" sz="1800">
                <a:latin typeface="Arial" charset="0"/>
              </a:rPr>
            </a:br>
            <a:r>
              <a:rPr lang="en-US" sz="1000" i="1">
                <a:latin typeface="Arial" charset="0"/>
              </a:rPr>
              <a:t>Survey by N. Atkins</a:t>
            </a:r>
            <a:br>
              <a:rPr lang="en-US" sz="1000" i="1">
                <a:latin typeface="Arial" charset="0"/>
              </a:rPr>
            </a:br>
            <a:endParaRPr lang="en-US" sz="1000" i="1">
              <a:latin typeface="Arial" charset="0"/>
            </a:endParaRPr>
          </a:p>
        </p:txBody>
      </p:sp>
      <p:pic>
        <p:nvPicPr>
          <p:cNvPr id="27651" name="Picture 5" descr="over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152400"/>
            <a:ext cx="43497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543800" cy="6096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charset="0"/>
              </a:rPr>
              <a:t>Tornado Damage Patterns</a:t>
            </a:r>
          </a:p>
        </p:txBody>
      </p:sp>
      <p:pic>
        <p:nvPicPr>
          <p:cNvPr id="28675" name="Picture 4" descr="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81400"/>
            <a:ext cx="47244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3350"/>
            <a:ext cx="44958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0292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 descr="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543800" cy="6096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charset="0"/>
              </a:rPr>
              <a:t>Tornado Damage Patterns</a:t>
            </a:r>
          </a:p>
        </p:txBody>
      </p:sp>
      <p:pic>
        <p:nvPicPr>
          <p:cNvPr id="29699" name="Picture 7" descr="caseyvi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39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228600" y="56388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From Atkins et al. (2005- MWR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3505200" cy="3886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charset="0"/>
              </a:rPr>
              <a:t>Tornado Damage Patterns</a:t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/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>Examples of suction vortex markings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0"/>
            <a:ext cx="532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28600" y="56388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From Fujita (1981-JAS)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2819400" cy="52578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Significant Events:</a:t>
            </a:r>
            <a:br>
              <a:rPr lang="en-US" sz="2800">
                <a:latin typeface="Arial" charset="0"/>
              </a:rPr>
            </a:br>
            <a:r>
              <a:rPr lang="en-US" sz="2800">
                <a:latin typeface="Arial" charset="0"/>
              </a:rPr>
              <a:t/>
            </a:r>
            <a:br>
              <a:rPr lang="en-US" sz="2800">
                <a:latin typeface="Arial" charset="0"/>
              </a:rPr>
            </a:br>
            <a:r>
              <a:rPr lang="en-US" sz="2800">
                <a:latin typeface="Arial" charset="0"/>
              </a:rPr>
              <a:t>The super outbreak</a:t>
            </a:r>
            <a:br>
              <a:rPr lang="en-US" sz="2800">
                <a:latin typeface="Arial" charset="0"/>
              </a:rPr>
            </a:br>
            <a:r>
              <a:rPr lang="en-US" sz="2800">
                <a:latin typeface="Arial" charset="0"/>
              </a:rPr>
              <a:t/>
            </a:r>
            <a:br>
              <a:rPr lang="en-US" sz="2800">
                <a:latin typeface="Arial" charset="0"/>
              </a:rPr>
            </a:br>
            <a:r>
              <a:rPr lang="en-US" sz="2800">
                <a:latin typeface="Arial" charset="0"/>
              </a:rPr>
              <a:t>3-4 April, 1974</a:t>
            </a:r>
          </a:p>
        </p:txBody>
      </p:sp>
      <p:pic>
        <p:nvPicPr>
          <p:cNvPr id="4099" name="Picture 4" descr="superoutbre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76200"/>
            <a:ext cx="5556250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610600" cy="1676400"/>
          </a:xfrm>
        </p:spPr>
        <p:txBody>
          <a:bodyPr/>
          <a:lstStyle/>
          <a:p>
            <a:pPr eaLnBrk="1" hangingPunct="1"/>
            <a:r>
              <a:rPr lang="en-US" sz="1800">
                <a:latin typeface="Arial" charset="0"/>
              </a:rPr>
              <a:t>Tornado Climatology</a:t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/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>Contemporary data can be found at: </a:t>
            </a:r>
            <a:r>
              <a:rPr lang="en-US" sz="1800">
                <a:latin typeface="Arial" charset="0"/>
                <a:hlinkClick r:id="rId3"/>
              </a:rPr>
              <a:t>http://www.ncdc.noaa.gov/oa/climate/severeweather/tornadoes.html </a:t>
            </a:r>
            <a:r>
              <a:rPr lang="en-US" sz="1800">
                <a:latin typeface="Arial" charset="0"/>
              </a:rPr>
              <a:t/>
            </a:r>
            <a:br>
              <a:rPr lang="en-US" sz="1800">
                <a:latin typeface="Arial" charset="0"/>
              </a:rPr>
            </a:br>
            <a:endParaRPr lang="en-US" sz="1800">
              <a:latin typeface="Arial" charset="0"/>
            </a:endParaRP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71650"/>
            <a:ext cx="89916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228600" y="56388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From Kelly et al. (1978-MWR)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610600" cy="533400"/>
          </a:xfrm>
        </p:spPr>
        <p:txBody>
          <a:bodyPr/>
          <a:lstStyle/>
          <a:p>
            <a:pPr eaLnBrk="1" hangingPunct="1"/>
            <a:r>
              <a:rPr lang="en-US" sz="1800">
                <a:latin typeface="Arial" charset="0"/>
              </a:rPr>
              <a:t>Tornado Climatology</a:t>
            </a: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2672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1295400"/>
            <a:ext cx="45243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228600" y="56388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From Kelly et al. (1978-MWR)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3810000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0"/>
            <a:ext cx="3808412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38475"/>
            <a:ext cx="357663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152400" y="57912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From Kelly et al. (1978-MWR)</a:t>
            </a: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6858000" y="4572000"/>
            <a:ext cx="2133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Do you see the location of </a:t>
            </a:r>
            <a:r>
              <a:rPr lang="ja-JP" altLang="en-US"/>
              <a:t>“</a:t>
            </a:r>
            <a:r>
              <a:rPr lang="en-US"/>
              <a:t>tornado alley</a:t>
            </a:r>
            <a:r>
              <a:rPr lang="ja-JP" altLang="en-US"/>
              <a:t>”</a:t>
            </a:r>
            <a:r>
              <a:rPr lang="en-US"/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152400" y="57912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From Kelly et al. (1978-MWR)</a:t>
            </a:r>
          </a:p>
        </p:txBody>
      </p:sp>
      <p:pic>
        <p:nvPicPr>
          <p:cNvPr id="348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63855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"/>
            <a:ext cx="36480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38481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05400"/>
            <a:ext cx="37814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52400" y="57912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From Kelly et al. (1978-MWR)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63855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"/>
            <a:ext cx="36480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38481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05400"/>
            <a:ext cx="37814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52400" y="57912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From Brooks et al. (2003) - WAF</a:t>
            </a:r>
          </a:p>
        </p:txBody>
      </p:sp>
      <p:pic>
        <p:nvPicPr>
          <p:cNvPr id="368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015288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52400" y="914400"/>
            <a:ext cx="17526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From Brooks et al. (2003) – WAF</a:t>
            </a:r>
          </a:p>
          <a:p>
            <a:pPr eaLnBrk="1" hangingPunct="1">
              <a:spcBef>
                <a:spcPct val="50000"/>
              </a:spcBef>
            </a:pPr>
            <a:endParaRPr lang="en-US" sz="1600"/>
          </a:p>
          <a:p>
            <a:pPr eaLnBrk="1" hangingPunct="1">
              <a:spcBef>
                <a:spcPct val="50000"/>
              </a:spcBef>
            </a:pPr>
            <a:r>
              <a:rPr lang="en-US" sz="1600"/>
              <a:t>Spatial climatology for any severe can be found on the SPC page: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>
                <a:hlinkClick r:id="rId3"/>
              </a:rPr>
              <a:t>http://www.spc.noaa.gov/new/SVRclimo/climo.php?parm=anySvr</a:t>
            </a:r>
            <a:endParaRPr lang="en-US" sz="1600"/>
          </a:p>
          <a:p>
            <a:pPr eaLnBrk="1" hangingPunct="1">
              <a:spcBef>
                <a:spcPct val="50000"/>
              </a:spcBef>
            </a:pPr>
            <a:endParaRPr lang="en-US" sz="1600"/>
          </a:p>
          <a:p>
            <a:pPr eaLnBrk="1" hangingPunct="1">
              <a:spcBef>
                <a:spcPct val="50000"/>
              </a:spcBef>
            </a:pPr>
            <a:endParaRPr lang="en-US" sz="1600"/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6553200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52400" y="4876800"/>
            <a:ext cx="1752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From Brooks et al. (2003) - WAF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38200"/>
            <a:ext cx="45053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" y="4876800"/>
            <a:ext cx="1752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From Brooks et al. (2003) - WAF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52400"/>
            <a:ext cx="7253287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52400" y="4876800"/>
            <a:ext cx="1752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From Brooks et al. (2003) - WAF</a:t>
            </a: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228600"/>
            <a:ext cx="6877050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304800" y="160020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A new tornado alley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8610600" cy="6096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3 May 1999 (and many others since)</a:t>
            </a:r>
          </a:p>
        </p:txBody>
      </p:sp>
      <p:pic>
        <p:nvPicPr>
          <p:cNvPr id="5123" name="Picture 7" descr="otbrk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61060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sz="1800">
                <a:latin typeface="Arial" charset="0"/>
              </a:rPr>
              <a:t>Brooks et al. 2003, Atm. Research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942975"/>
            <a:ext cx="8486775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52400" y="4876800"/>
            <a:ext cx="1752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From Grazulis – 19</a:t>
            </a:r>
            <a:r>
              <a:rPr lang="en-US" sz="1600" baseline="30000"/>
              <a:t>th</a:t>
            </a:r>
            <a:r>
              <a:rPr lang="en-US" sz="1600"/>
              <a:t> SLS</a:t>
            </a:r>
          </a:p>
        </p:txBody>
      </p:sp>
      <p:pic>
        <p:nvPicPr>
          <p:cNvPr id="43011" name="Picture 6" descr="biot10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47625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52400" y="63246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From Grazulis</a:t>
            </a:r>
          </a:p>
        </p:txBody>
      </p:sp>
      <p:pic>
        <p:nvPicPr>
          <p:cNvPr id="44035" name="Picture 4" descr="graz_yearly_torn_d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106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52400" y="63246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From Grazulis</a:t>
            </a:r>
          </a:p>
        </p:txBody>
      </p:sp>
      <p:pic>
        <p:nvPicPr>
          <p:cNvPr id="45059" name="Picture 4" descr="graz_torn_num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0013"/>
            <a:ext cx="8077200" cy="591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482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5715000" y="228600"/>
            <a:ext cx="289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24</a:t>
            </a:r>
            <a:r>
              <a:rPr lang="en-US" baseline="30000"/>
              <a:t>th</a:t>
            </a:r>
            <a:r>
              <a:rPr lang="en-US"/>
              <a:t> Severe Local Storms Conference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34559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38238"/>
            <a:ext cx="3841750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5486400"/>
            <a:ext cx="38877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52400" y="5943600"/>
            <a:ext cx="2667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From Bedard and Ramzy (1983 - JAM</a:t>
            </a: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685800" y="0"/>
            <a:ext cx="800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Tornado Measurements</a:t>
            </a:r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2104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685800" y="0"/>
            <a:ext cx="800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Tornado Measurements</a:t>
            </a:r>
          </a:p>
        </p:txBody>
      </p:sp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2425"/>
            <a:ext cx="3457575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304800" y="6096000"/>
            <a:ext cx="2667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From Bedard and Ramzy (1983 - JAM</a:t>
            </a:r>
          </a:p>
        </p:txBody>
      </p:sp>
      <p:pic>
        <p:nvPicPr>
          <p:cNvPr id="4813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74332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685800" y="0"/>
            <a:ext cx="800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Tornado Measurements</a:t>
            </a:r>
          </a:p>
        </p:txBody>
      </p:sp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304800" y="6096000"/>
            <a:ext cx="2667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From Bedard and Ramzy (1983 - JAM</a:t>
            </a:r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810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685800" y="0"/>
            <a:ext cx="800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Tornado Measurements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04800" y="6096000"/>
            <a:ext cx="3276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From Bluestein (1983 - JAM</a:t>
            </a:r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85800"/>
            <a:ext cx="58102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475"/>
            <a:ext cx="37814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nta12290\Desktop\v2-photo-album\small-jpgs\2009-05-12-15-44-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2400"/>
            <a:ext cx="52578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 descr="C:\Documents and Settings\nta12290\Desktop\v2-photo-album\small-jpgs\2009-05-10-18-59-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657600"/>
            <a:ext cx="48006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2"/>
          <p:cNvSpPr txBox="1">
            <a:spLocks noChangeArrowheads="1"/>
          </p:cNvSpPr>
          <p:nvPr/>
        </p:nvSpPr>
        <p:spPr bwMode="auto">
          <a:xfrm>
            <a:off x="838200" y="228600"/>
            <a:ext cx="2057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/>
              <a:t>CSWR Pods</a:t>
            </a:r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9322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8686800" cy="609600"/>
          </a:xfrm>
        </p:spPr>
        <p:txBody>
          <a:bodyPr/>
          <a:lstStyle/>
          <a:p>
            <a:pPr eaLnBrk="1" hangingPunct="1"/>
            <a:r>
              <a:rPr lang="en-US" sz="2400" b="1">
                <a:latin typeface="Arial" charset="0"/>
              </a:rPr>
              <a:t>The F-Scale</a:t>
            </a:r>
          </a:p>
        </p:txBody>
      </p:sp>
      <p:pic>
        <p:nvPicPr>
          <p:cNvPr id="6147" name="Picture 3" descr="f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47800"/>
            <a:ext cx="40005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457200"/>
            <a:ext cx="75628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As originally devised by Fujita, it connects the Beaufort and Mach scales.</a:t>
            </a:r>
          </a:p>
          <a:p>
            <a:r>
              <a:rPr lang="en-US">
                <a:solidFill>
                  <a:schemeClr val="tx2"/>
                </a:solidFill>
              </a:rPr>
              <a:t>Note that there are more than 6 F-scale categories</a:t>
            </a:r>
            <a:br>
              <a:rPr lang="en-US">
                <a:solidFill>
                  <a:schemeClr val="tx2"/>
                </a:solidFill>
              </a:rPr>
            </a:br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C:\Documents and Settings\nta12290\Desktop\v2-photo-album\small-jpgs\cama-2009-05-26-16-11-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5" y="0"/>
            <a:ext cx="53752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6" descr="C:\Documents and Settings\nta12290\Desktop\v2-photo-album\small-jpgs\cama-2009-05-29-19-37-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00375"/>
            <a:ext cx="57912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762000" y="0"/>
            <a:ext cx="20574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/>
              <a:t>Texas Tech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200"/>
              <a:t>Sticknets</a:t>
            </a:r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9322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nta12290\Desktop\v2-photo-album\small-jpgs\cama-2009-05-19-08-27-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1828800" y="228600"/>
            <a:ext cx="5562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/>
              <a:t>The </a:t>
            </a:r>
            <a:r>
              <a:rPr lang="en-US" sz="2200" b="1"/>
              <a:t>T</a:t>
            </a:r>
            <a:r>
              <a:rPr lang="en-US" sz="2200"/>
              <a:t>ornado </a:t>
            </a:r>
            <a:r>
              <a:rPr lang="en-US" sz="2200" b="1"/>
              <a:t>I</a:t>
            </a:r>
            <a:r>
              <a:rPr lang="en-US" sz="2200"/>
              <a:t>ntercept </a:t>
            </a:r>
            <a:r>
              <a:rPr lang="en-US" sz="2200" b="1"/>
              <a:t>V</a:t>
            </a:r>
            <a:r>
              <a:rPr lang="en-US" sz="2200"/>
              <a:t>ehicle……….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C:\Documents and Settings\nta12290\Desktop\v2-photo-album\small-jpgs\cama-2009-05-15-08-59-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1225"/>
            <a:ext cx="39624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2" descr="C:\Documents and Settings\nta12290\Desktop\v2-photo-album\small-jpgs\cama-2009-05-15-08-59-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0"/>
            <a:ext cx="5718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C:\Documents and Settings\nta12290\Desktop\v2-photo-album\small-jpgs\cama-2009-05-15-08-59-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1588"/>
            <a:ext cx="45720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nta12290\Desktop\v2-photo-album\small-jpgs\cama-2009-05-12-15-43-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00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762000" y="0"/>
            <a:ext cx="205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/>
              <a:t>Mobile Mesonet</a:t>
            </a:r>
          </a:p>
        </p:txBody>
      </p:sp>
      <p:pic>
        <p:nvPicPr>
          <p:cNvPr id="55300" name="Picture 2" descr="C:\Documents and Settings\nta12290\Desktop\v2-photo-album\small-jpgs\2009-05-12-16-40-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3200400"/>
            <a:ext cx="54895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9322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isdrometers and particle prob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2200"/>
            <a:ext cx="45434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4419600" y="152400"/>
            <a:ext cx="4495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/>
              <a:t>Disdrometers (tells you how many and how big the precipitation particles are)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39322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C:\Documents and Settings\nta12290\Desktop\v2-photo-album\small-jpgs\cama-2009-06-13-10-43-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518160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C:\Documents and Settings\nta12290\Desktop\v2-photo-album\small-jpgs\cama-2009-05-20-14-35-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0"/>
            <a:ext cx="37734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7" descr="C:\Documents and Settings\nta12290\Desktop\v2-photo-album\small-jpgs\2009-05-11-18-43-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3200400"/>
            <a:ext cx="37734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9"/>
          <p:cNvSpPr txBox="1">
            <a:spLocks noChangeArrowheads="1"/>
          </p:cNvSpPr>
          <p:nvPr/>
        </p:nvSpPr>
        <p:spPr bwMode="auto">
          <a:xfrm>
            <a:off x="3733800" y="152400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Remote Sensing</a:t>
            </a:r>
          </a:p>
        </p:txBody>
      </p:sp>
      <p:sp>
        <p:nvSpPr>
          <p:cNvPr id="57350" name="TextBox 10"/>
          <p:cNvSpPr txBox="1">
            <a:spLocks noChangeArrowheads="1"/>
          </p:cNvSpPr>
          <p:nvPr/>
        </p:nvSpPr>
        <p:spPr bwMode="auto">
          <a:xfrm>
            <a:off x="5334000" y="2667000"/>
            <a:ext cx="365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C-Band Radars – Storm Scale</a:t>
            </a:r>
          </a:p>
        </p:txBody>
      </p:sp>
      <p:sp>
        <p:nvSpPr>
          <p:cNvPr id="57351" name="TextBox 11"/>
          <p:cNvSpPr txBox="1">
            <a:spLocks noChangeArrowheads="1"/>
          </p:cNvSpPr>
          <p:nvPr/>
        </p:nvSpPr>
        <p:spPr bwMode="auto">
          <a:xfrm>
            <a:off x="5334000" y="5791200"/>
            <a:ext cx="365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X-band radars (some dual-Pol) – hook/mesocyclone scale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nta12290\Desktop\v2-photo-album\small-jpgs\2009-05-12-15-42-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"/>
            <a:ext cx="3200400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 descr="C:\Documents and Settings\nta12290\Desktop\v2-photo-album\small-jpgs\cama-2009-06-03-15-09-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7000"/>
            <a:ext cx="33528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9"/>
          <p:cNvSpPr txBox="1">
            <a:spLocks noChangeArrowheads="1"/>
          </p:cNvSpPr>
          <p:nvPr/>
        </p:nvSpPr>
        <p:spPr bwMode="auto">
          <a:xfrm>
            <a:off x="2438400" y="0"/>
            <a:ext cx="365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W-band – tornado scale</a:t>
            </a:r>
          </a:p>
        </p:txBody>
      </p:sp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39322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3048000" y="228600"/>
            <a:ext cx="2362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/>
              <a:t>Rapid Scan and Phased Array Radars</a:t>
            </a:r>
          </a:p>
        </p:txBody>
      </p:sp>
      <p:pic>
        <p:nvPicPr>
          <p:cNvPr id="59395" name="Picture 6" descr="C:\Documents and Settings\nta12290\Desktop\v2-photo-album\small-jpgs\cama-2009-05-20-14-36-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342900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 descr="C:\Documents and Settings\nta12290\Desktop\v2-photo-album\small-jpgs\2009-05-11-18-40-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4305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685800" y="0"/>
            <a:ext cx="800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Tornado Measurements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04800" y="6096000"/>
            <a:ext cx="4038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From Samaras (2004 – SLS Conf.) 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28600" y="685800"/>
            <a:ext cx="876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Rockets?</a:t>
            </a:r>
          </a:p>
        </p:txBody>
      </p:sp>
      <p:pic>
        <p:nvPicPr>
          <p:cNvPr id="6042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39338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85800" y="0"/>
            <a:ext cx="800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Tornado Measurements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04800" y="6096000"/>
            <a:ext cx="3276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From Lee et al. (2004 – SLS Conf.) 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228600" y="685800"/>
            <a:ext cx="876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Hardened In-situ Tornado  Pressure Recorder (HITPR)</a:t>
            </a:r>
          </a:p>
        </p:txBody>
      </p:sp>
      <p:pic>
        <p:nvPicPr>
          <p:cNvPr id="6144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90625"/>
            <a:ext cx="44100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3387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8"/>
          <p:cNvSpPr txBox="1">
            <a:spLocks noChangeArrowheads="1"/>
          </p:cNvSpPr>
          <p:nvPr/>
        </p:nvSpPr>
        <p:spPr bwMode="auto">
          <a:xfrm>
            <a:off x="228600" y="5257800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Data from an F4 tornado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76200"/>
            <a:ext cx="8610600" cy="6096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The F-Scale</a:t>
            </a:r>
          </a:p>
        </p:txBody>
      </p:sp>
      <p:graphicFrame>
        <p:nvGraphicFramePr>
          <p:cNvPr id="117897" name="Group 137"/>
          <p:cNvGraphicFramePr>
            <a:graphicFrameLocks noGrp="1"/>
          </p:cNvGraphicFramePr>
          <p:nvPr/>
        </p:nvGraphicFramePr>
        <p:xfrm>
          <a:off x="1295400" y="990600"/>
          <a:ext cx="6629400" cy="5260340"/>
        </p:xfrm>
        <a:graphic>
          <a:graphicData uri="http://schemas.openxmlformats.org/drawingml/2006/table">
            <a:tbl>
              <a:tblPr/>
              <a:tblGrid>
                <a:gridCol w="695325"/>
                <a:gridCol w="947738"/>
                <a:gridCol w="4986337"/>
              </a:tblGrid>
              <a:tr h="5810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Fujita-Scale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Mean Wind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/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Speed Range* (mph)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Qualitative damage description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F0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40 to 72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/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(45 – 78)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Light damage – some damage to chimneys and TV antennae; breaks twigs off trees; pushes over shallow rooted trees.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F1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73 to 112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/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 (80–118)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Moderate damage – peels surface off roots; windows broken; light trailer houses pushed or overturned; some trees uprooted or snapped; moving automobiles pushed off the road. 73 mph is the beginning of hurricane wind speed.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F2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113 to 157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/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(119–161)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Considerable damage – roofs torn off frame houses leaving strong upright walls; weak buildings in rural areas demolished; trailer houses destroyed; large trees snapped or uprooted; railroad boxcars pushed over; light object missiles generated; cars blown off highway.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F3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158 to 206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/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(162-209)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Severe damage – roofs and some walls torn off frame houses; some rural buildings completely demolished; trains overturned; steel-framed hangar-warehouse type structures torn; cars lifted off the ground; most trees in a forest uprooted, snapped or leveled.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F4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207 to 260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/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(210-261)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Devastating damage – whole frame houses leveled, leaving piles of debris; steel structures badly damaged; trees debarked by small flying debris; cars and trains thrown some distances or rolled considerable distances; large missiles generated.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F5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261 to 318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/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(262-317)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Incredible damage – whole frame houses tossed off foundations; steel-reinforced concrete structures badly damaged; automobile-sized missiles generated; incredible phenomena can occur.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F6-F12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319 to sonic speed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Inconceivable damage – should a tornado with the maximum wind speed in excess of F6 occur, the extent and types of damage may not be conceived. A number of missiles such as ice boxes, water heaters, storage tanks, automobiles etc will create serious secondary damage on structures.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09" name="Rectangle 138"/>
          <p:cNvSpPr>
            <a:spLocks noChangeArrowheads="1"/>
          </p:cNvSpPr>
          <p:nvPr/>
        </p:nvSpPr>
        <p:spPr bwMode="auto">
          <a:xfrm>
            <a:off x="2819400" y="609600"/>
            <a:ext cx="354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b="1"/>
              <a:t>Original Fujita Scale circa 1971</a:t>
            </a:r>
          </a:p>
        </p:txBody>
      </p:sp>
      <p:sp>
        <p:nvSpPr>
          <p:cNvPr id="7210" name="Rectangle 140"/>
          <p:cNvSpPr>
            <a:spLocks noChangeArrowheads="1"/>
          </p:cNvSpPr>
          <p:nvPr/>
        </p:nvSpPr>
        <p:spPr bwMode="auto">
          <a:xfrm>
            <a:off x="1295400" y="6248400"/>
            <a:ext cx="73199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400"/>
              <a:t>* - Wind speeds cited here are fastest one-quarter mile winds and the speeds in parentheses are 3-sec gust wind speeds.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228600" y="0"/>
            <a:ext cx="800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Laboratory Experiments</a:t>
            </a:r>
          </a:p>
        </p:txBody>
      </p:sp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0" y="304800"/>
            <a:ext cx="22860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Vortex Chambers: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There are two important parameters to consider with simulating a tornado with a vortex chamber: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The circulation of the flow about the central axis = </a:t>
            </a:r>
            <a:r>
              <a:rPr lang="en-US" sz="1600">
                <a:latin typeface="Symbol" charset="0"/>
              </a:rPr>
              <a:t>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The rate of air flow through the chamber, Q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The ratio </a:t>
            </a:r>
            <a:r>
              <a:rPr lang="en-US" sz="1600">
                <a:latin typeface="Symbol" charset="0"/>
              </a:rPr>
              <a:t>G</a:t>
            </a:r>
            <a:r>
              <a:rPr lang="en-US" sz="1600"/>
              <a:t> and Q is called the swirl ratio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Tornadoes form when the swirl ratio is large.</a:t>
            </a:r>
          </a:p>
        </p:txBody>
      </p:sp>
      <p:pic>
        <p:nvPicPr>
          <p:cNvPr id="62468" name="Picture 6" descr="tornado_chamb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6781800" cy="643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228600" y="0"/>
            <a:ext cx="800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Laboratory Experiments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0" y="609600"/>
            <a:ext cx="4648200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Vortex Chambers: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Notice that when the swirl ratio is small (a), a simple vortex is generated dominated by updraft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As the swirl ratio increases (b) and (c), notice that the simple vortex structure is lost. 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In (c), notice that a downdraft is found aloft in the vortex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In (d), the downdraft extends to the ground and a two-celled vortex is created.  It is thought that such an air flow is present with multiple (often suction) vortices are created (e)</a:t>
            </a:r>
          </a:p>
        </p:txBody>
      </p:sp>
      <p:pic>
        <p:nvPicPr>
          <p:cNvPr id="63492" name="Picture 5" descr="vortices_sch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257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28600" y="0"/>
            <a:ext cx="800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Laboratory Experiments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0" y="609600"/>
            <a:ext cx="464820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Vortex Chambers: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Are still being used today: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This one was recently built at Iowa State University (see Gallus et al., 2006 – AMS Annual Meeting)</a:t>
            </a:r>
          </a:p>
        </p:txBody>
      </p:sp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41338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/>
              <a:t>Q: So why VORTEX2?</a:t>
            </a:r>
          </a:p>
          <a:p>
            <a:pPr eaLnBrk="1" hangingPunct="1">
              <a:spcBef>
                <a:spcPct val="50000"/>
              </a:spcBef>
            </a:pPr>
            <a:endParaRPr lang="en-US" sz="2200"/>
          </a:p>
          <a:p>
            <a:pPr eaLnBrk="1" hangingPunct="1">
              <a:spcBef>
                <a:spcPct val="50000"/>
              </a:spcBef>
            </a:pPr>
            <a:r>
              <a:rPr lang="en-US" sz="2200"/>
              <a:t>A: </a:t>
            </a:r>
          </a:p>
          <a:p>
            <a:pPr lvl="1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2200"/>
              <a:t>Improve tornado warning lead times – currently about 13 minutes</a:t>
            </a:r>
          </a:p>
          <a:p>
            <a:pPr lvl="1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2200"/>
              <a:t>Reduce tornado warning false alarm rate – currently 70%</a:t>
            </a:r>
          </a:p>
          <a:p>
            <a:pPr lvl="1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2200"/>
              <a:t> How do tornadoes form?</a:t>
            </a:r>
          </a:p>
          <a:p>
            <a:pPr lvl="1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2200"/>
              <a:t>Which storms will produce tornadoes?</a:t>
            </a:r>
          </a:p>
          <a:p>
            <a:pPr lvl="1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2200"/>
              <a:t>What determines tornado intensity?</a:t>
            </a:r>
          </a:p>
          <a:p>
            <a:pPr lvl="1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2200"/>
              <a:t>What is the wind field within the tornado near the ground?  </a:t>
            </a:r>
          </a:p>
          <a:p>
            <a:pPr lvl="1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2200"/>
              <a:t>How do tornadic winds produce damage?</a:t>
            </a:r>
          </a:p>
          <a:p>
            <a:pPr lvl="1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2200"/>
              <a:t>How can we improve tornado forecasts?</a:t>
            </a:r>
          </a:p>
          <a:p>
            <a:pPr lvl="1" eaLnBrk="1" hangingPunct="1">
              <a:spcBef>
                <a:spcPct val="50000"/>
              </a:spcBef>
            </a:pPr>
            <a:endParaRPr lang="en-US" sz="2200"/>
          </a:p>
          <a:p>
            <a:pPr lvl="1" eaLnBrk="1" hangingPunct="1">
              <a:spcBef>
                <a:spcPct val="50000"/>
              </a:spcBef>
            </a:pPr>
            <a:r>
              <a:rPr lang="en-US" sz="2200"/>
              <a:t>More on V2: </a:t>
            </a:r>
            <a:r>
              <a:rPr lang="en-US" sz="1400">
                <a:hlinkClick r:id="rId3"/>
              </a:rPr>
              <a:t>http://journals.ametsoc.org/doi/pdf/10.1175/BAMS-D-11-00010.1</a:t>
            </a:r>
            <a:r>
              <a:rPr lang="en-US" sz="1400"/>
              <a:t> 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228600" y="0"/>
            <a:ext cx="800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Tornadogenesis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0" y="609600"/>
            <a:ext cx="90678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Is not well understood in supercells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Recall that only 25-30% of all supercells produce tornadoes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What are some of the theories for supercell tornadogenesis?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/>
          </a:p>
          <a:p>
            <a:pPr eaLnBrk="1" hangingPunct="1">
              <a:spcBef>
                <a:spcPct val="50000"/>
              </a:spcBef>
            </a:pPr>
            <a:r>
              <a:rPr lang="en-US" sz="1600"/>
              <a:t>1.  The rear-flank down draft – often precedes tornadogenesis and has therefore been thought to be important for producing tornadoes in supercells. </a:t>
            </a:r>
          </a:p>
        </p:txBody>
      </p:sp>
      <p:pic>
        <p:nvPicPr>
          <p:cNvPr id="665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1800"/>
            <a:ext cx="8129588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609600" y="6553200"/>
            <a:ext cx="800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Adapted from Brandes, 1978 – JAS                                                  from Wicker and Wilhelmson, 1995 - JAS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9067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4"/>
          <p:cNvSpPr txBox="1">
            <a:spLocks noChangeArrowheads="1"/>
          </p:cNvSpPr>
          <p:nvPr/>
        </p:nvSpPr>
        <p:spPr bwMode="auto">
          <a:xfrm>
            <a:off x="228600" y="76200"/>
            <a:ext cx="838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Buoyancy within the RFD appears to be important – don</a:t>
            </a:r>
            <a:r>
              <a:rPr lang="ja-JP" altLang="en-US" sz="1400"/>
              <a:t>’</a:t>
            </a:r>
            <a:r>
              <a:rPr lang="en-US" sz="1400"/>
              <a:t>t want a lot of negatively buoyant air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228600" y="0"/>
            <a:ext cx="800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Tornadogenesis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0" y="609600"/>
            <a:ext cx="906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2.  circulations on the gust front – serve as the incipient circulation</a:t>
            </a:r>
          </a:p>
        </p:txBody>
      </p:sp>
      <p:pic>
        <p:nvPicPr>
          <p:cNvPr id="686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90600"/>
            <a:ext cx="8501062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28600" y="0"/>
            <a:ext cx="800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Tornadogenesis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0" y="609600"/>
            <a:ext cx="906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3.  Tornadogenesis often occurs just after the formation of an occlusion downdraft:</a:t>
            </a:r>
          </a:p>
        </p:txBody>
      </p:sp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267575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6"/>
          <p:cNvSpPr txBox="1">
            <a:spLocks noChangeArrowheads="1"/>
          </p:cNvSpPr>
          <p:nvPr/>
        </p:nvSpPr>
        <p:spPr bwMode="auto">
          <a:xfrm>
            <a:off x="1676400" y="6400800"/>
            <a:ext cx="4038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From Wakimoto et al. (1998- MWR)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76200"/>
            <a:ext cx="826293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4"/>
          <p:cNvSpPr txBox="1">
            <a:spLocks noChangeArrowheads="1"/>
          </p:cNvSpPr>
          <p:nvPr/>
        </p:nvSpPr>
        <p:spPr bwMode="auto">
          <a:xfrm>
            <a:off x="228600" y="2286000"/>
            <a:ext cx="1447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The role of secondary rear flank gust fronts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28600" y="0"/>
            <a:ext cx="800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Non Supercell Tornadoes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52400" y="533400"/>
            <a:ext cx="3124200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Tornadoes often form in association with convective storms that are not supercells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Often, circulations (often referred to as misocyclones or mesovortices) will form on a boundary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The boundary may be a gust front, trof line, the DCZ, or others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An example is given -&gt;</a:t>
            </a:r>
          </a:p>
        </p:txBody>
      </p:sp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0" y="6019800"/>
            <a:ext cx="3352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From Roberts and Wilson (1995-MWR)</a:t>
            </a:r>
          </a:p>
        </p:txBody>
      </p:sp>
      <p:pic>
        <p:nvPicPr>
          <p:cNvPr id="7168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23825"/>
            <a:ext cx="57531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8610600" cy="6096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The EF-Scale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"/>
            <a:ext cx="6781800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0" y="228600"/>
            <a:ext cx="563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Examples of damage according to the F-Scale: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228600" y="0"/>
            <a:ext cx="800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Non Supercell Tornadoes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52400" y="533400"/>
            <a:ext cx="3124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Another example of misocyclones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0" y="6019800"/>
            <a:ext cx="3352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From Wilson et al. (1992-MWR)</a:t>
            </a:r>
          </a:p>
        </p:txBody>
      </p:sp>
      <p:pic>
        <p:nvPicPr>
          <p:cNvPr id="7270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1000"/>
            <a:ext cx="4486275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Non Supercell Tornadoes – Conceptual model from Wakimoto and Wilson (1989 – MWR)</a:t>
            </a:r>
          </a:p>
        </p:txBody>
      </p:sp>
      <p:pic>
        <p:nvPicPr>
          <p:cNvPr id="737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2584450"/>
            <a:ext cx="898207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6"/>
          <p:cNvSpPr txBox="1">
            <a:spLocks noChangeArrowheads="1"/>
          </p:cNvSpPr>
          <p:nvPr/>
        </p:nvSpPr>
        <p:spPr bwMode="auto">
          <a:xfrm>
            <a:off x="76200" y="1143000"/>
            <a:ext cx="89154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The nsst forms when the updraft of a growing cu collocates with the misocyclone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The vorticity associated with the misocyclone is enhanced by the stretching term (ice skater effect)</a:t>
            </a:r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33400"/>
            <a:ext cx="8610600" cy="6096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The EF-Scale</a:t>
            </a:r>
          </a:p>
        </p:txBody>
      </p:sp>
      <p:graphicFrame>
        <p:nvGraphicFramePr>
          <p:cNvPr id="120173" name="Group 365"/>
          <p:cNvGraphicFramePr>
            <a:graphicFrameLocks noGrp="1"/>
          </p:cNvGraphicFramePr>
          <p:nvPr/>
        </p:nvGraphicFramePr>
        <p:xfrm>
          <a:off x="457200" y="1828800"/>
          <a:ext cx="8002588" cy="4297632"/>
        </p:xfrm>
        <a:graphic>
          <a:graphicData uri="http://schemas.openxmlformats.org/drawingml/2006/table">
            <a:tbl>
              <a:tblPr/>
              <a:tblGrid>
                <a:gridCol w="1143000"/>
                <a:gridCol w="1143000"/>
                <a:gridCol w="1143000"/>
                <a:gridCol w="1144588"/>
                <a:gridCol w="1143000"/>
                <a:gridCol w="1143000"/>
                <a:gridCol w="1143000"/>
              </a:tblGrid>
              <a:tr h="64003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FUJITA SCALE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AA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DERIVED EF SCALE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AA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OPERATIONAL EF SCALE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AA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88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 Number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Fastest 1/4-mile (mph)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Second Gust (mph)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EF Number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Second Gust (mph)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EF Number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Second Gust (mph)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 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40-72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45-78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65-85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65-85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73-112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79-117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86-109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86-110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113-157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118-161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110-137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111-135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158-207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162-209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138-167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136-165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208-260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210-261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168-199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166-200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261-318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262-317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200-234</a:t>
                      </a: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Over 200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89" name="Rectangle 366"/>
          <p:cNvSpPr>
            <a:spLocks noChangeArrowheads="1"/>
          </p:cNvSpPr>
          <p:nvPr/>
        </p:nvSpPr>
        <p:spPr bwMode="auto">
          <a:xfrm>
            <a:off x="457200" y="6172200"/>
            <a:ext cx="573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http://www.wdtb.noaa.gov/courses/EF-scale/index.html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8610600" cy="4572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Scales of Rotation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28600" y="381000"/>
            <a:ext cx="85344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/>
              <a:t>Within a tornadic storm, especially supercells, there can be many scales of rotation present:</a:t>
            </a:r>
          </a:p>
          <a:p>
            <a:endParaRPr lang="en-US" sz="1600"/>
          </a:p>
          <a:p>
            <a:pPr>
              <a:buFontTx/>
              <a:buChar char="•"/>
            </a:pPr>
            <a:r>
              <a:rPr lang="en-US" sz="1600" b="1"/>
              <a:t>Mesocyclone</a:t>
            </a:r>
            <a:r>
              <a:rPr lang="en-US" sz="1600"/>
              <a:t> –  2-7 km in scale – most often detectable by Doppler radar</a:t>
            </a:r>
          </a:p>
          <a:p>
            <a:pPr>
              <a:buFontTx/>
              <a:buChar char="•"/>
            </a:pPr>
            <a:endParaRPr lang="en-US" sz="1600"/>
          </a:p>
          <a:p>
            <a:pPr>
              <a:buFontTx/>
              <a:buChar char="•"/>
            </a:pPr>
            <a:r>
              <a:rPr lang="en-US" sz="1600" b="1"/>
              <a:t>Tornado</a:t>
            </a:r>
            <a:r>
              <a:rPr lang="en-US" sz="1600"/>
              <a:t>	- 100 – 1000 m in scale – very often not detectable by Doppler radar – will show up as a TVS – more on this later.		</a:t>
            </a:r>
          </a:p>
          <a:p>
            <a:pPr>
              <a:buFontTx/>
              <a:buChar char="•"/>
            </a:pPr>
            <a:endParaRPr lang="en-US" sz="1600"/>
          </a:p>
          <a:p>
            <a:pPr>
              <a:buFontTx/>
              <a:buChar char="•"/>
            </a:pPr>
            <a:r>
              <a:rPr lang="en-US" sz="1600" b="1"/>
              <a:t>Suction vortices</a:t>
            </a:r>
            <a:r>
              <a:rPr lang="en-US" sz="1600"/>
              <a:t> – 1 – 50 m in scale – only recently observed in high-resolution Doppler radar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55149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15302</TotalTime>
  <Words>1930</Words>
  <Application>Microsoft Macintosh PowerPoint</Application>
  <PresentationFormat>On-screen Show (4:3)</PresentationFormat>
  <Paragraphs>336</Paragraphs>
  <Slides>71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Times New Roman</vt:lpstr>
      <vt:lpstr>Symbol</vt:lpstr>
      <vt:lpstr>Default Design</vt:lpstr>
      <vt:lpstr>Tornadoes</vt:lpstr>
      <vt:lpstr>Significant Events:   The Tri-State Tornado</vt:lpstr>
      <vt:lpstr>Significant Events:  The super outbreak  3-4 April, 1974</vt:lpstr>
      <vt:lpstr>3 May 1999 (and many others since)</vt:lpstr>
      <vt:lpstr>The F-Scale</vt:lpstr>
      <vt:lpstr>The F-Scale</vt:lpstr>
      <vt:lpstr>The EF-Scale</vt:lpstr>
      <vt:lpstr>The EF-Scale</vt:lpstr>
      <vt:lpstr>Scales of Rotation</vt:lpstr>
      <vt:lpstr>Mesocyclones</vt:lpstr>
      <vt:lpstr>PowerPoint Presentation</vt:lpstr>
      <vt:lpstr>PowerPoint Presentation</vt:lpstr>
      <vt:lpstr>Mesocyclones</vt:lpstr>
      <vt:lpstr>Tornadoes and the Tornado Vortex Signature (TVS)</vt:lpstr>
      <vt:lpstr>Radar Observations of Tornadoes</vt:lpstr>
      <vt:lpstr>Radar Observations of Tornadoes</vt:lpstr>
      <vt:lpstr>Radar Observations of Tornadoes – relationship to visual characteristics</vt:lpstr>
      <vt:lpstr>Radar Observations of Tornadoes – relationship to visual characteristics</vt:lpstr>
      <vt:lpstr>Radar Observations of Tornadoes – relationship to visual characteristics</vt:lpstr>
      <vt:lpstr>Radar Observations of (multiple) Suction Vortices?</vt:lpstr>
      <vt:lpstr>Radar Observations of Suction Vortices?</vt:lpstr>
      <vt:lpstr>Tornado Damage Patterns</vt:lpstr>
      <vt:lpstr>Tornado Damage Patterns</vt:lpstr>
      <vt:lpstr>Tornado Damage Patterns</vt:lpstr>
      <vt:lpstr>PowerPoint Presentation</vt:lpstr>
      <vt:lpstr>Tornado Damage Patterns   21 July 2003 near Cavendish, VT  This tornado was produced by a bow echo!  Survey by N. Atkins </vt:lpstr>
      <vt:lpstr>Tornado Damage Patterns</vt:lpstr>
      <vt:lpstr>Tornado Damage Patterns</vt:lpstr>
      <vt:lpstr>Tornado Damage Patterns  Examples of suction vortex markings</vt:lpstr>
      <vt:lpstr>Tornado Climatology  Contemporary data can be found at: http://www.ncdc.noaa.gov/oa/climate/severeweather/tornadoes.html  </vt:lpstr>
      <vt:lpstr>Tornado Climatology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Brooks et al. 2003, Atm.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Fronts</dc:title>
  <dc:creator>nta12290</dc:creator>
  <cp:lastModifiedBy>Nolan  Atkins</cp:lastModifiedBy>
  <cp:revision>112</cp:revision>
  <dcterms:created xsi:type="dcterms:W3CDTF">2005-12-16T15:45:54Z</dcterms:created>
  <dcterms:modified xsi:type="dcterms:W3CDTF">2013-04-23T14:29:37Z</dcterms:modified>
</cp:coreProperties>
</file>