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8" r:id="rId3"/>
    <p:sldId id="257" r:id="rId4"/>
    <p:sldId id="258" r:id="rId5"/>
    <p:sldId id="259" r:id="rId6"/>
    <p:sldId id="260" r:id="rId7"/>
    <p:sldId id="261" r:id="rId8"/>
    <p:sldId id="262" r:id="rId9"/>
    <p:sldId id="268" r:id="rId10"/>
    <p:sldId id="263" r:id="rId11"/>
    <p:sldId id="266" r:id="rId12"/>
    <p:sldId id="267" r:id="rId13"/>
    <p:sldId id="264" r:id="rId14"/>
    <p:sldId id="269" r:id="rId15"/>
    <p:sldId id="265" r:id="rId16"/>
    <p:sldId id="270" r:id="rId17"/>
    <p:sldId id="271" r:id="rId18"/>
    <p:sldId id="273" r:id="rId19"/>
    <p:sldId id="274" r:id="rId20"/>
    <p:sldId id="272" r:id="rId21"/>
    <p:sldId id="275" r:id="rId22"/>
    <p:sldId id="276" r:id="rId23"/>
    <p:sldId id="277" r:id="rId24"/>
    <p:sldId id="279" r:id="rId25"/>
    <p:sldId id="280" r:id="rId26"/>
    <p:sldId id="281" r:id="rId27"/>
    <p:sldId id="294" r:id="rId28"/>
    <p:sldId id="295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290" r:id="rId38"/>
    <p:sldId id="305" r:id="rId39"/>
    <p:sldId id="306" r:id="rId40"/>
    <p:sldId id="307" r:id="rId41"/>
    <p:sldId id="291" r:id="rId42"/>
    <p:sldId id="292" r:id="rId43"/>
    <p:sldId id="299" r:id="rId44"/>
    <p:sldId id="300" r:id="rId45"/>
    <p:sldId id="303" r:id="rId46"/>
    <p:sldId id="298" r:id="rId47"/>
    <p:sldId id="304" r:id="rId48"/>
    <p:sldId id="302" r:id="rId49"/>
    <p:sldId id="301" r:id="rId50"/>
    <p:sldId id="293" r:id="rId51"/>
  </p:sldIdLst>
  <p:sldSz cx="9144000" cy="6858000" type="screen4x3"/>
  <p:notesSz cx="6997700" cy="9271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26" d="100"/>
          <a:sy n="126" d="100"/>
        </p:scale>
        <p:origin x="-195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printerSettings" Target="printerSettings/printerSettings1.bin"/><Relationship Id="rId53" Type="http://schemas.openxmlformats.org/officeDocument/2006/relationships/presProps" Target="presProps.xml"/><Relationship Id="rId54" Type="http://schemas.openxmlformats.org/officeDocument/2006/relationships/viewProps" Target="viewProps.xml"/><Relationship Id="rId55" Type="http://schemas.openxmlformats.org/officeDocument/2006/relationships/theme" Target="theme/theme1.xml"/><Relationship Id="rId56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ECE26E-5AE5-2C44-AAF9-20F9A09D57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4269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F0663F-99D6-8A44-8DA8-F6FDDD4BCB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19399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ECE2D5-AB20-E84D-8C29-92AA76EA73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38303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679BFD-2BBD-3C40-88EC-5EFC913392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9980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6BB7F2-B2F8-0843-BBDE-D35432718E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78070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9F0199-4CF0-6241-9771-815FCF27CF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2230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472CA2-D38A-6746-8A14-106FB67918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52105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451E9E-0FEB-CC4D-ACAB-336D1655F8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89830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45C012-F8E0-674D-BC66-2E2121C64E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2754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DF49BA-8AD3-1F42-AE34-523DCCD2A1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5591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371824-22D9-8A42-B2BE-206DB5B879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2788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cs typeface="+mn-cs"/>
              </a:defRPr>
            </a:lvl1pPr>
          </a:lstStyle>
          <a:p>
            <a:pPr>
              <a:defRPr/>
            </a:pPr>
            <a:fld id="{E97F6482-3882-8B42-88A9-E4BC311036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0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1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2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4" Type="http://schemas.openxmlformats.org/officeDocument/2006/relationships/oleObject" Target="../embeddings/oleObject1.bin"/><Relationship Id="rId5" Type="http://schemas.openxmlformats.org/officeDocument/2006/relationships/image" Target="../media/image26.w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8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9.png"/><Relationship Id="rId3" Type="http://schemas.openxmlformats.org/officeDocument/2006/relationships/image" Target="../media/image27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7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oleObject" Target="../embeddings/oleObject2.bin"/><Relationship Id="rId5" Type="http://schemas.openxmlformats.org/officeDocument/2006/relationships/image" Target="../media/image32.w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oleObject" Target="../embeddings/oleObject3.bin"/><Relationship Id="rId5" Type="http://schemas.openxmlformats.org/officeDocument/2006/relationships/image" Target="../media/image34.w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4" Type="http://schemas.openxmlformats.org/officeDocument/2006/relationships/image" Target="../media/image34.wmf"/><Relationship Id="rId5" Type="http://schemas.openxmlformats.org/officeDocument/2006/relationships/image" Target="../media/image35.png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6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7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9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0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1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2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3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4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5.png"/><Relationship Id="rId3" Type="http://schemas.openxmlformats.org/officeDocument/2006/relationships/image" Target="../media/image46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7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8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9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0.png"/><Relationship Id="rId3" Type="http://schemas.openxmlformats.org/officeDocument/2006/relationships/image" Target="../media/image5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066800"/>
            <a:ext cx="7772400" cy="1219200"/>
          </a:xfrm>
        </p:spPr>
        <p:txBody>
          <a:bodyPr/>
          <a:lstStyle/>
          <a:p>
            <a:pPr eaLnBrk="1" hangingPunct="1"/>
            <a:r>
              <a:rPr lang="en-US" sz="2400">
                <a:latin typeface="Arial" charset="0"/>
              </a:rPr>
              <a:t>Thermally Driven Circulations</a:t>
            </a:r>
            <a:br>
              <a:rPr lang="en-US" sz="2400">
                <a:latin typeface="Arial" charset="0"/>
              </a:rPr>
            </a:br>
            <a:r>
              <a:rPr lang="en-US" sz="2400">
                <a:latin typeface="Arial" charset="0"/>
              </a:rPr>
              <a:t/>
            </a:r>
            <a:br>
              <a:rPr lang="en-US" sz="2400">
                <a:latin typeface="Arial" charset="0"/>
              </a:rPr>
            </a:br>
            <a:endParaRPr lang="en-US" sz="2400">
              <a:latin typeface="Arial" charset="0"/>
            </a:endParaRPr>
          </a:p>
        </p:txBody>
      </p:sp>
      <p:sp>
        <p:nvSpPr>
          <p:cNvPr id="13314" name="Rectangle 10"/>
          <p:cNvSpPr>
            <a:spLocks noChangeArrowheads="1"/>
          </p:cNvSpPr>
          <p:nvPr/>
        </p:nvSpPr>
        <p:spPr bwMode="auto">
          <a:xfrm>
            <a:off x="685800" y="2641600"/>
            <a:ext cx="3802063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US" sz="2000">
                <a:solidFill>
                  <a:schemeClr val="tx2"/>
                </a:solidFill>
              </a:rPr>
              <a:t>The sea/land breeze circulation</a:t>
            </a:r>
          </a:p>
          <a:p>
            <a:pPr>
              <a:buFontTx/>
              <a:buChar char="•"/>
            </a:pPr>
            <a:r>
              <a:rPr lang="en-US" sz="2000">
                <a:solidFill>
                  <a:schemeClr val="tx2"/>
                </a:solidFill>
              </a:rPr>
              <a:t>Urban heat island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119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800"/>
              <a:t>Observations during CaPE</a:t>
            </a:r>
          </a:p>
          <a:p>
            <a:pPr eaLnBrk="1" hangingPunct="1">
              <a:spcBef>
                <a:spcPct val="50000"/>
              </a:spcBef>
            </a:pPr>
            <a:r>
              <a:rPr lang="en-US" sz="1800"/>
              <a:t>Q:  How deep is the sea breeze flow?</a:t>
            </a:r>
          </a:p>
          <a:p>
            <a:pPr eaLnBrk="1" hangingPunct="1">
              <a:spcBef>
                <a:spcPct val="50000"/>
              </a:spcBef>
            </a:pPr>
            <a:r>
              <a:rPr lang="en-US" sz="1800"/>
              <a:t>A:  Typically 300-500 meters, sometimes deeper</a:t>
            </a:r>
          </a:p>
        </p:txBody>
      </p:sp>
      <p:pic>
        <p:nvPicPr>
          <p:cNvPr id="22530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447800"/>
            <a:ext cx="7010400" cy="532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800"/>
              <a:t>Sea Breeze Fronts</a:t>
            </a:r>
          </a:p>
        </p:txBody>
      </p:sp>
      <p:sp>
        <p:nvSpPr>
          <p:cNvPr id="23554" name="Text Box 3"/>
          <p:cNvSpPr txBox="1">
            <a:spLocks noChangeArrowheads="1"/>
          </p:cNvSpPr>
          <p:nvPr/>
        </p:nvSpPr>
        <p:spPr bwMode="auto">
          <a:xfrm>
            <a:off x="152400" y="1066800"/>
            <a:ext cx="8839200" cy="119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sz="1800"/>
              <a:t>Often, a sea breeze front will form at the leading edge of the circulation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sz="1800"/>
              <a:t>Looks like a mini, sharp cold front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endParaRPr lang="en-US" sz="1800"/>
          </a:p>
        </p:txBody>
      </p:sp>
      <p:pic>
        <p:nvPicPr>
          <p:cNvPr id="23555" name="Picture 5" descr="sb_fro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2514600"/>
            <a:ext cx="4505325" cy="256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800"/>
              <a:t>Observations during CaPE</a:t>
            </a:r>
          </a:p>
        </p:txBody>
      </p:sp>
      <p:pic>
        <p:nvPicPr>
          <p:cNvPr id="24578" name="Picture 3" descr="offshore_me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2325" y="1143000"/>
            <a:ext cx="4943475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Text Box 4"/>
          <p:cNvSpPr txBox="1">
            <a:spLocks noChangeArrowheads="1"/>
          </p:cNvSpPr>
          <p:nvPr/>
        </p:nvSpPr>
        <p:spPr bwMode="auto">
          <a:xfrm>
            <a:off x="152400" y="1828800"/>
            <a:ext cx="4038600" cy="229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/>
              <a:t>Frontal Characteristics: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sz="1800"/>
              <a:t> </a:t>
            </a:r>
            <a:r>
              <a:rPr lang="en-US" sz="1800">
                <a:latin typeface="Symbol" charset="0"/>
              </a:rPr>
              <a:t>D</a:t>
            </a:r>
            <a:r>
              <a:rPr lang="en-US" sz="1800"/>
              <a:t>T: 0 – 5-10 deg. C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sz="1800"/>
              <a:t>Div: on order of -10</a:t>
            </a:r>
            <a:r>
              <a:rPr lang="en-US" sz="1800" baseline="30000"/>
              <a:t>-3</a:t>
            </a:r>
            <a:r>
              <a:rPr lang="en-US" sz="1800"/>
              <a:t> s</a:t>
            </a:r>
            <a:r>
              <a:rPr lang="en-US" sz="1800" baseline="30000"/>
              <a:t>-1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sz="1800"/>
              <a:t>W: 1-3 ms</a:t>
            </a:r>
            <a:r>
              <a:rPr lang="en-US" sz="1800" baseline="30000"/>
              <a:t>-1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sz="1800"/>
              <a:t>Often collocated with a radar-detected </a:t>
            </a:r>
            <a:r>
              <a:rPr lang="ja-JP" altLang="en-US" sz="1800"/>
              <a:t>“</a:t>
            </a:r>
            <a:r>
              <a:rPr lang="en-US" altLang="ja-JP" sz="1800"/>
              <a:t>thin line</a:t>
            </a:r>
            <a:r>
              <a:rPr lang="ja-JP" altLang="en-US" sz="1800"/>
              <a:t>”</a:t>
            </a:r>
            <a:endParaRPr lang="en-US" sz="1800"/>
          </a:p>
        </p:txBody>
      </p:sp>
      <p:sp>
        <p:nvSpPr>
          <p:cNvPr id="24580" name="Text Box 5"/>
          <p:cNvSpPr txBox="1">
            <a:spLocks noChangeArrowheads="1"/>
          </p:cNvSpPr>
          <p:nvPr/>
        </p:nvSpPr>
        <p:spPr bwMode="auto">
          <a:xfrm>
            <a:off x="3886200" y="6400800"/>
            <a:ext cx="4648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/>
              <a:t>From Atkins and Wakimoto (97)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800"/>
              <a:t>Offshore flow sea breeze</a:t>
            </a:r>
          </a:p>
        </p:txBody>
      </p:sp>
      <p:pic>
        <p:nvPicPr>
          <p:cNvPr id="25602" name="Picture 3" descr="offshore_flow_4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85800"/>
            <a:ext cx="8305800" cy="5967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800"/>
              <a:t>Onshore flow sea breeze</a:t>
            </a:r>
          </a:p>
        </p:txBody>
      </p:sp>
      <p:pic>
        <p:nvPicPr>
          <p:cNvPr id="2662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990600"/>
            <a:ext cx="8991600" cy="517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800"/>
              <a:t>What</a:t>
            </a:r>
            <a:r>
              <a:rPr lang="ja-JP" altLang="en-US" sz="1800"/>
              <a:t>’</a:t>
            </a:r>
            <a:r>
              <a:rPr lang="en-US" altLang="ja-JP" sz="1800"/>
              <a:t>s up with the enhancement of dBZ at the sea breeze front?</a:t>
            </a:r>
            <a:endParaRPr lang="en-US" sz="1800"/>
          </a:p>
        </p:txBody>
      </p:sp>
      <p:sp>
        <p:nvSpPr>
          <p:cNvPr id="27650" name="Text Box 3"/>
          <p:cNvSpPr txBox="1">
            <a:spLocks noChangeArrowheads="1"/>
          </p:cNvSpPr>
          <p:nvPr/>
        </p:nvSpPr>
        <p:spPr bwMode="auto">
          <a:xfrm>
            <a:off x="76200" y="914400"/>
            <a:ext cx="8915400" cy="77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sz="1800"/>
              <a:t>Due to back scatter off of bugs and insects, not rain drops!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endParaRPr lang="en-US" sz="1800"/>
          </a:p>
        </p:txBody>
      </p:sp>
      <p:pic>
        <p:nvPicPr>
          <p:cNvPr id="27651" name="Picture 5" descr="bug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2590800"/>
            <a:ext cx="3467100" cy="202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800"/>
              <a:t>Sea breeze fronts and radar-detected </a:t>
            </a:r>
            <a:r>
              <a:rPr lang="ja-JP" altLang="en-US" sz="1800"/>
              <a:t>“</a:t>
            </a:r>
            <a:r>
              <a:rPr lang="en-US" altLang="ja-JP" sz="1800"/>
              <a:t>thin lines</a:t>
            </a:r>
            <a:r>
              <a:rPr lang="ja-JP" altLang="en-US" sz="1800"/>
              <a:t>”</a:t>
            </a:r>
            <a:endParaRPr lang="en-US" sz="1800"/>
          </a:p>
        </p:txBody>
      </p:sp>
      <p:pic>
        <p:nvPicPr>
          <p:cNvPr id="28674" name="Picture 3" descr="seabreeze_cp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1143000"/>
            <a:ext cx="5410200" cy="472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5" name="Picture 4" descr="offshore_mea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95400"/>
            <a:ext cx="4205288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800"/>
              <a:t>Sea breeze frontal strength - Frontogenesis</a:t>
            </a:r>
          </a:p>
        </p:txBody>
      </p:sp>
      <p:sp>
        <p:nvSpPr>
          <p:cNvPr id="29698" name="Text Box 3"/>
          <p:cNvSpPr txBox="1">
            <a:spLocks noChangeArrowheads="1"/>
          </p:cNvSpPr>
          <p:nvPr/>
        </p:nvSpPr>
        <p:spPr bwMode="auto">
          <a:xfrm>
            <a:off x="152400" y="838200"/>
            <a:ext cx="3276600" cy="325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/>
              <a:t>The primary frontogenesis mechanism for sea breeze fronts is convergence between the larger-scale ambient flow and the sea-breeze:</a:t>
            </a:r>
          </a:p>
          <a:p>
            <a:pPr eaLnBrk="1" hangingPunct="1">
              <a:spcBef>
                <a:spcPct val="50000"/>
              </a:spcBef>
            </a:pPr>
            <a:r>
              <a:rPr lang="en-US" sz="1800"/>
              <a:t>This would suggest that offshore flow days will produce stronger fronts than those observed during onshore flow</a:t>
            </a:r>
          </a:p>
        </p:txBody>
      </p:sp>
      <p:pic>
        <p:nvPicPr>
          <p:cNvPr id="29699" name="Picture 4" descr="frontog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371475"/>
            <a:ext cx="4838700" cy="648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800"/>
              <a:t>Offshore flow sea breeze</a:t>
            </a:r>
          </a:p>
        </p:txBody>
      </p:sp>
      <p:pic>
        <p:nvPicPr>
          <p:cNvPr id="30722" name="Picture 3" descr="offshore_flow_4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09600"/>
            <a:ext cx="8305800" cy="5967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800"/>
              <a:t>Onshore flow sea breeze</a:t>
            </a:r>
          </a:p>
        </p:txBody>
      </p:sp>
      <p:pic>
        <p:nvPicPr>
          <p:cNvPr id="3174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57200"/>
            <a:ext cx="8991600" cy="517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7" name="Text Box 4"/>
          <p:cNvSpPr txBox="1">
            <a:spLocks noChangeArrowheads="1"/>
          </p:cNvSpPr>
          <p:nvPr/>
        </p:nvSpPr>
        <p:spPr bwMode="auto">
          <a:xfrm>
            <a:off x="0" y="5867400"/>
            <a:ext cx="89154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/>
              <a:t>Notice that while the front is absent under onshore flow, the sea breeze circulation is still present!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09600" y="0"/>
            <a:ext cx="7772400" cy="1219200"/>
          </a:xfrm>
        </p:spPr>
        <p:txBody>
          <a:bodyPr/>
          <a:lstStyle/>
          <a:p>
            <a:pPr eaLnBrk="1" hangingPunct="1"/>
            <a:r>
              <a:rPr lang="en-US" sz="2400">
                <a:latin typeface="Arial" charset="0"/>
              </a:rPr>
              <a:t>The Sea Breeze</a:t>
            </a:r>
          </a:p>
        </p:txBody>
      </p:sp>
      <p:sp>
        <p:nvSpPr>
          <p:cNvPr id="14338" name="Rectangle 3"/>
          <p:cNvSpPr>
            <a:spLocks noChangeArrowheads="1"/>
          </p:cNvSpPr>
          <p:nvPr/>
        </p:nvSpPr>
        <p:spPr bwMode="auto">
          <a:xfrm>
            <a:off x="0" y="2209800"/>
            <a:ext cx="9144000" cy="224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en-US" sz="2000" u="sng">
                <a:solidFill>
                  <a:schemeClr val="tx2"/>
                </a:solidFill>
              </a:rPr>
              <a:t>Why is it important to understand the sea breeze circulation?</a:t>
            </a:r>
          </a:p>
          <a:p>
            <a:pPr lvl="1"/>
            <a:endParaRPr lang="en-US" sz="2000">
              <a:solidFill>
                <a:schemeClr val="tx2"/>
              </a:solidFill>
            </a:endParaRPr>
          </a:p>
          <a:p>
            <a:pPr lvl="1">
              <a:buFontTx/>
              <a:buChar char="•"/>
            </a:pPr>
            <a:r>
              <a:rPr lang="en-US" sz="2000">
                <a:solidFill>
                  <a:schemeClr val="tx2"/>
                </a:solidFill>
              </a:rPr>
              <a:t>About 44% of world population lives within 150 km of coastlines.  (</a:t>
            </a:r>
            <a:r>
              <a:rPr lang="en-US" sz="1400">
                <a:solidFill>
                  <a:schemeClr val="tx2"/>
                </a:solidFill>
              </a:rPr>
              <a:t>http://coastalchallenges.com/2010/01/31/un-atlas-60-of-us-live-in-the-coastal-areas/</a:t>
            </a:r>
            <a:r>
              <a:rPr lang="en-US" sz="2000">
                <a:solidFill>
                  <a:schemeClr val="tx2"/>
                </a:solidFill>
              </a:rPr>
              <a:t>)</a:t>
            </a:r>
          </a:p>
          <a:p>
            <a:pPr lvl="1">
              <a:buFontTx/>
              <a:buChar char="•"/>
            </a:pPr>
            <a:r>
              <a:rPr lang="en-US" sz="2000">
                <a:solidFill>
                  <a:schemeClr val="tx2"/>
                </a:solidFill>
              </a:rPr>
              <a:t>Air pollution transport</a:t>
            </a:r>
          </a:p>
          <a:p>
            <a:pPr lvl="1">
              <a:buFontTx/>
              <a:buChar char="•"/>
            </a:pPr>
            <a:r>
              <a:rPr lang="en-US" sz="2000">
                <a:solidFill>
                  <a:schemeClr val="tx2"/>
                </a:solidFill>
              </a:rPr>
              <a:t>Aviation meteorology</a:t>
            </a:r>
          </a:p>
          <a:p>
            <a:pPr lvl="1">
              <a:buFontTx/>
              <a:buChar char="•"/>
            </a:pPr>
            <a:r>
              <a:rPr lang="en-US" sz="2000">
                <a:solidFill>
                  <a:schemeClr val="tx2"/>
                </a:solidFill>
              </a:rPr>
              <a:t>Recreation – gliding, ballooning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435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800"/>
              <a:t>Sea breeze frontal strength</a:t>
            </a:r>
          </a:p>
          <a:p>
            <a:pPr algn="ctr" eaLnBrk="1" hangingPunct="1">
              <a:spcBef>
                <a:spcPct val="50000"/>
              </a:spcBef>
            </a:pPr>
            <a:endParaRPr lang="en-US" sz="1800"/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sz="1800"/>
              <a:t>Ultimately, sea breeze frontal strength is a balance between:</a:t>
            </a:r>
          </a:p>
          <a:p>
            <a:pPr lvl="1" eaLnBrk="1" hangingPunct="1">
              <a:spcBef>
                <a:spcPct val="50000"/>
              </a:spcBef>
              <a:buFontTx/>
              <a:buChar char="•"/>
            </a:pPr>
            <a:r>
              <a:rPr lang="en-US" sz="1800"/>
              <a:t>Convergence – frontogenesis</a:t>
            </a:r>
          </a:p>
          <a:p>
            <a:pPr lvl="1" eaLnBrk="1" hangingPunct="1">
              <a:spcBef>
                <a:spcPct val="50000"/>
              </a:spcBef>
              <a:buFontTx/>
              <a:buChar char="•"/>
            </a:pPr>
            <a:r>
              <a:rPr lang="en-US" sz="1800"/>
              <a:t>Turbulent mixing by boundary layer eddies: frontolysis</a:t>
            </a:r>
          </a:p>
          <a:p>
            <a:pPr lvl="1" eaLnBrk="1" hangingPunct="1">
              <a:spcBef>
                <a:spcPct val="50000"/>
              </a:spcBef>
              <a:buFontTx/>
              <a:buChar char="•"/>
            </a:pPr>
            <a:endParaRPr lang="en-US" sz="1800"/>
          </a:p>
          <a:p>
            <a:pPr lvl="1" eaLnBrk="1" hangingPunct="1">
              <a:spcBef>
                <a:spcPct val="50000"/>
              </a:spcBef>
              <a:buFontTx/>
              <a:buChar char="•"/>
            </a:pPr>
            <a:endParaRPr lang="en-US" sz="1800"/>
          </a:p>
          <a:p>
            <a:pPr eaLnBrk="1" hangingPunct="1">
              <a:spcBef>
                <a:spcPct val="50000"/>
              </a:spcBef>
            </a:pPr>
            <a:endParaRPr lang="en-US" sz="1800"/>
          </a:p>
          <a:p>
            <a:pPr eaLnBrk="1" hangingPunct="1">
              <a:spcBef>
                <a:spcPct val="50000"/>
              </a:spcBef>
            </a:pPr>
            <a:r>
              <a:rPr lang="en-US" sz="1800"/>
              <a:t>How does the sea breeze front and frontal strength evolve during the day as it moves inland?</a:t>
            </a:r>
          </a:p>
          <a:p>
            <a:pPr lvl="1" eaLnBrk="1" hangingPunct="1">
              <a:spcBef>
                <a:spcPct val="50000"/>
              </a:spcBef>
            </a:pPr>
            <a:endParaRPr lang="en-US" sz="180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ext Box 2"/>
          <p:cNvSpPr txBox="1">
            <a:spLocks noChangeArrowheads="1"/>
          </p:cNvSpPr>
          <p:nvPr/>
        </p:nvSpPr>
        <p:spPr bwMode="auto">
          <a:xfrm>
            <a:off x="0" y="0"/>
            <a:ext cx="3886200" cy="105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800"/>
              <a:t>Sea breeze frontal strength evolution</a:t>
            </a:r>
          </a:p>
          <a:p>
            <a:pPr algn="ctr" eaLnBrk="1" hangingPunct="1">
              <a:spcBef>
                <a:spcPct val="50000"/>
              </a:spcBef>
            </a:pPr>
            <a:endParaRPr lang="en-US" sz="1800"/>
          </a:p>
        </p:txBody>
      </p:sp>
      <p:pic>
        <p:nvPicPr>
          <p:cNvPr id="33794" name="Picture 3" descr="as_te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76200"/>
            <a:ext cx="4781550" cy="655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5" name="Text Box 4"/>
          <p:cNvSpPr txBox="1">
            <a:spLocks noChangeArrowheads="1"/>
          </p:cNvSpPr>
          <p:nvPr/>
        </p:nvSpPr>
        <p:spPr bwMode="auto">
          <a:xfrm>
            <a:off x="152400" y="4038600"/>
            <a:ext cx="37338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/>
              <a:t>Sea breeze is stronger later in the day as turbulent mixing shuts off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ext Box 2"/>
          <p:cNvSpPr txBox="1">
            <a:spLocks noChangeArrowheads="1"/>
          </p:cNvSpPr>
          <p:nvPr/>
        </p:nvSpPr>
        <p:spPr bwMode="auto">
          <a:xfrm>
            <a:off x="152400" y="990600"/>
            <a:ext cx="2514600" cy="311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800"/>
              <a:t>Offshore flow:</a:t>
            </a:r>
          </a:p>
          <a:p>
            <a:pPr algn="ctr" eaLnBrk="1" hangingPunct="1">
              <a:spcBef>
                <a:spcPct val="50000"/>
              </a:spcBef>
            </a:pPr>
            <a:endParaRPr lang="en-US" sz="1800"/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sz="1800"/>
              <a:t>Notice how </a:t>
            </a:r>
            <a:r>
              <a:rPr lang="en-US" sz="1800">
                <a:latin typeface="Symbol" charset="0"/>
              </a:rPr>
              <a:t>D</a:t>
            </a:r>
            <a:r>
              <a:rPr lang="en-US" sz="1800"/>
              <a:t>Tv and </a:t>
            </a:r>
            <a:r>
              <a:rPr lang="en-US" sz="1800">
                <a:latin typeface="Symbol" charset="0"/>
              </a:rPr>
              <a:t>D</a:t>
            </a:r>
            <a:r>
              <a:rPr lang="en-US" sz="1800"/>
              <a:t>q increase inland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sz="1800"/>
              <a:t>Presumably due to front getting stronger later in the day</a:t>
            </a:r>
          </a:p>
          <a:p>
            <a:pPr eaLnBrk="1" hangingPunct="1">
              <a:spcBef>
                <a:spcPct val="50000"/>
              </a:spcBef>
            </a:pPr>
            <a:r>
              <a:rPr lang="en-US" sz="1800"/>
              <a:t>From Atkins and Wakimoto (97)</a:t>
            </a:r>
          </a:p>
        </p:txBody>
      </p:sp>
      <p:pic>
        <p:nvPicPr>
          <p:cNvPr id="34818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457200"/>
            <a:ext cx="6448425" cy="586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762000"/>
            <a:ext cx="7162800" cy="574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2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77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800"/>
              <a:t>Onshore flow:</a:t>
            </a:r>
          </a:p>
          <a:p>
            <a:pPr eaLnBrk="1" hangingPunct="1">
              <a:spcBef>
                <a:spcPct val="50000"/>
              </a:spcBef>
            </a:pPr>
            <a:r>
              <a:rPr lang="en-US" sz="1800"/>
              <a:t>Notable difference relative to offshore flow??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09600" y="0"/>
            <a:ext cx="7772400" cy="1219200"/>
          </a:xfrm>
        </p:spPr>
        <p:txBody>
          <a:bodyPr/>
          <a:lstStyle/>
          <a:p>
            <a:pPr eaLnBrk="1" hangingPunct="1"/>
            <a:r>
              <a:rPr lang="en-US" sz="2400">
                <a:latin typeface="Arial" charset="0"/>
              </a:rPr>
              <a:t>The Sea Breeze – Forecast issues</a:t>
            </a:r>
          </a:p>
        </p:txBody>
      </p:sp>
      <p:sp>
        <p:nvSpPr>
          <p:cNvPr id="36866" name="Rectangle 3"/>
          <p:cNvSpPr>
            <a:spLocks noChangeArrowheads="1"/>
          </p:cNvSpPr>
          <p:nvPr/>
        </p:nvSpPr>
        <p:spPr bwMode="auto">
          <a:xfrm>
            <a:off x="0" y="2209800"/>
            <a:ext cx="9144000" cy="161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en-US" sz="2000">
                <a:solidFill>
                  <a:schemeClr val="tx2"/>
                </a:solidFill>
              </a:rPr>
              <a:t>Time of onset is important</a:t>
            </a:r>
          </a:p>
          <a:p>
            <a:pPr>
              <a:buFontTx/>
              <a:buChar char="•"/>
            </a:pPr>
            <a:r>
              <a:rPr lang="en-US" sz="2000">
                <a:solidFill>
                  <a:schemeClr val="tx2"/>
                </a:solidFill>
              </a:rPr>
              <a:t>Inland penetration distance – how far will it go?</a:t>
            </a:r>
          </a:p>
          <a:p>
            <a:pPr>
              <a:buFontTx/>
              <a:buChar char="•"/>
            </a:pPr>
            <a:r>
              <a:rPr lang="en-US" sz="2000">
                <a:solidFill>
                  <a:schemeClr val="tx2"/>
                </a:solidFill>
              </a:rPr>
              <a:t>The above two factors are important in determining max temperature at a give location since it often occurs just prior to sea breeze front arrival</a:t>
            </a:r>
          </a:p>
          <a:p>
            <a:pPr>
              <a:buFontTx/>
              <a:buChar char="•"/>
            </a:pPr>
            <a:r>
              <a:rPr lang="en-US" sz="2000">
                <a:solidFill>
                  <a:schemeClr val="tx2"/>
                </a:solidFill>
              </a:rPr>
              <a:t>Convective initiation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09600" y="0"/>
            <a:ext cx="7772400" cy="1219200"/>
          </a:xfrm>
        </p:spPr>
        <p:txBody>
          <a:bodyPr/>
          <a:lstStyle/>
          <a:p>
            <a:pPr eaLnBrk="1" hangingPunct="1"/>
            <a:r>
              <a:rPr lang="en-US" sz="2400">
                <a:latin typeface="Arial" charset="0"/>
              </a:rPr>
              <a:t>The Sea Breeze – Inland penetration distance</a:t>
            </a:r>
          </a:p>
        </p:txBody>
      </p:sp>
      <p:sp>
        <p:nvSpPr>
          <p:cNvPr id="37890" name="Rectangle 3"/>
          <p:cNvSpPr>
            <a:spLocks noChangeArrowheads="1"/>
          </p:cNvSpPr>
          <p:nvPr/>
        </p:nvSpPr>
        <p:spPr bwMode="auto">
          <a:xfrm>
            <a:off x="152400" y="1828800"/>
            <a:ext cx="2667000" cy="222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en-US" sz="2000">
                <a:solidFill>
                  <a:schemeClr val="tx2"/>
                </a:solidFill>
              </a:rPr>
              <a:t>The inland penetration distance of the sea breeze is a function of:</a:t>
            </a:r>
          </a:p>
          <a:p>
            <a:pPr lvl="1">
              <a:buFontTx/>
              <a:buChar char="•"/>
            </a:pPr>
            <a:r>
              <a:rPr lang="en-US" sz="2000">
                <a:solidFill>
                  <a:schemeClr val="tx2"/>
                </a:solidFill>
              </a:rPr>
              <a:t> </a:t>
            </a:r>
            <a:r>
              <a:rPr lang="en-US" sz="2000">
                <a:solidFill>
                  <a:schemeClr val="tx2"/>
                </a:solidFill>
                <a:latin typeface="Symbol" charset="0"/>
              </a:rPr>
              <a:t>D</a:t>
            </a:r>
            <a:r>
              <a:rPr lang="en-US" sz="2000">
                <a:solidFill>
                  <a:schemeClr val="tx2"/>
                </a:solidFill>
              </a:rPr>
              <a:t>T</a:t>
            </a:r>
          </a:p>
          <a:p>
            <a:pPr lvl="1">
              <a:buFontTx/>
              <a:buChar char="•"/>
            </a:pPr>
            <a:r>
              <a:rPr lang="en-US" sz="2000">
                <a:solidFill>
                  <a:schemeClr val="tx2"/>
                </a:solidFill>
              </a:rPr>
              <a:t>Strength of the opposing flow</a:t>
            </a:r>
          </a:p>
        </p:txBody>
      </p:sp>
      <p:pic>
        <p:nvPicPr>
          <p:cNvPr id="37891" name="Picture 4" descr="inland_p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1524000"/>
            <a:ext cx="3981450" cy="431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828800"/>
            <a:ext cx="2286000" cy="2667000"/>
          </a:xfrm>
        </p:spPr>
        <p:txBody>
          <a:bodyPr/>
          <a:lstStyle/>
          <a:p>
            <a:pPr eaLnBrk="1" hangingPunct="1"/>
            <a:r>
              <a:rPr lang="en-US" sz="2400">
                <a:latin typeface="Arial" charset="0"/>
              </a:rPr>
              <a:t>Data for Lake Breezes</a:t>
            </a:r>
          </a:p>
        </p:txBody>
      </p:sp>
      <p:pic>
        <p:nvPicPr>
          <p:cNvPr id="3891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76200"/>
            <a:ext cx="4908550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762000"/>
            <a:ext cx="7886700" cy="439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8" name="Rectangle 7"/>
          <p:cNvSpPr>
            <a:spLocks noGrp="1" noChangeArrowheads="1"/>
          </p:cNvSpPr>
          <p:nvPr>
            <p:ph type="ctrTitle"/>
          </p:nvPr>
        </p:nvSpPr>
        <p:spPr>
          <a:xfrm>
            <a:off x="3200400" y="5486400"/>
            <a:ext cx="2895600" cy="685800"/>
          </a:xfrm>
          <a:noFill/>
        </p:spPr>
        <p:txBody>
          <a:bodyPr/>
          <a:lstStyle/>
          <a:p>
            <a:pPr eaLnBrk="1" hangingPunct="1"/>
            <a:r>
              <a:rPr lang="en-US" sz="2400">
                <a:latin typeface="Arial" charset="0"/>
              </a:rPr>
              <a:t>WAF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04800" y="5486400"/>
            <a:ext cx="2438400" cy="1371600"/>
          </a:xfrm>
        </p:spPr>
        <p:txBody>
          <a:bodyPr/>
          <a:lstStyle/>
          <a:p>
            <a:pPr eaLnBrk="1" hangingPunct="1"/>
            <a:r>
              <a:rPr lang="en-US" sz="2400">
                <a:latin typeface="Arial" charset="0"/>
              </a:rPr>
              <a:t>Frysinger et al. 02 - WAF</a:t>
            </a:r>
          </a:p>
        </p:txBody>
      </p:sp>
      <p:pic>
        <p:nvPicPr>
          <p:cNvPr id="4096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838" y="152400"/>
            <a:ext cx="5364162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3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429000"/>
            <a:ext cx="3581400" cy="22209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09600" y="0"/>
            <a:ext cx="7772400" cy="914400"/>
          </a:xfrm>
        </p:spPr>
        <p:txBody>
          <a:bodyPr/>
          <a:lstStyle/>
          <a:p>
            <a:pPr eaLnBrk="1" hangingPunct="1"/>
            <a:r>
              <a:rPr lang="en-US" sz="2400">
                <a:latin typeface="Arial" charset="0"/>
              </a:rPr>
              <a:t>Movement of the sea breeze</a:t>
            </a:r>
          </a:p>
        </p:txBody>
      </p:sp>
      <p:sp>
        <p:nvSpPr>
          <p:cNvPr id="41986" name="Text Box 4"/>
          <p:cNvSpPr txBox="1">
            <a:spLocks noChangeArrowheads="1"/>
          </p:cNvSpPr>
          <p:nvPr/>
        </p:nvSpPr>
        <p:spPr bwMode="auto">
          <a:xfrm>
            <a:off x="0" y="1676400"/>
            <a:ext cx="8915400" cy="105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/>
              <a:t>Fundamentally, how does the sea breeze circulation move, anyway?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sz="1800"/>
              <a:t>It is hypothesized with much supporting data that the sea breeze frontal movement is determined by density current dynamics:</a:t>
            </a:r>
          </a:p>
        </p:txBody>
      </p:sp>
      <p:pic>
        <p:nvPicPr>
          <p:cNvPr id="41987" name="Picture 5" descr="sb_dens_curr_sche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971800"/>
            <a:ext cx="5943600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8" name="Text Box 6"/>
          <p:cNvSpPr txBox="1">
            <a:spLocks noChangeArrowheads="1"/>
          </p:cNvSpPr>
          <p:nvPr/>
        </p:nvSpPr>
        <p:spPr bwMode="auto">
          <a:xfrm>
            <a:off x="0" y="4724400"/>
            <a:ext cx="8915400" cy="119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/>
              <a:t>Density current defined: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sz="1800"/>
              <a:t>The horizontal flow of a heavier, more dense fluid into a lighter, less dense fluid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sz="1800"/>
              <a:t>Studied extensively in the laboratory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76200"/>
            <a:ext cx="7772400" cy="685800"/>
          </a:xfrm>
        </p:spPr>
        <p:txBody>
          <a:bodyPr/>
          <a:lstStyle/>
          <a:p>
            <a:pPr eaLnBrk="1" hangingPunct="1"/>
            <a:r>
              <a:rPr lang="en-US" sz="2400">
                <a:latin typeface="Arial" charset="0"/>
              </a:rPr>
              <a:t>The Sea/Land Breeze Circulation</a:t>
            </a:r>
            <a:br>
              <a:rPr lang="en-US" sz="2400">
                <a:latin typeface="Arial" charset="0"/>
              </a:rPr>
            </a:br>
            <a:endParaRPr lang="en-US" sz="2400">
              <a:latin typeface="Arial" charset="0"/>
            </a:endParaRPr>
          </a:p>
        </p:txBody>
      </p:sp>
      <p:sp>
        <p:nvSpPr>
          <p:cNvPr id="15362" name="Rectangle 3"/>
          <p:cNvSpPr>
            <a:spLocks noChangeArrowheads="1"/>
          </p:cNvSpPr>
          <p:nvPr/>
        </p:nvSpPr>
        <p:spPr bwMode="auto">
          <a:xfrm>
            <a:off x="76200" y="533400"/>
            <a:ext cx="90678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en-US" sz="2000">
                <a:solidFill>
                  <a:schemeClr val="tx2"/>
                </a:solidFill>
              </a:rPr>
              <a:t>Produced by differential heating at the land/water interface when synoptic-scale forcing is absent or weak</a:t>
            </a:r>
          </a:p>
          <a:p>
            <a:pPr>
              <a:buFontTx/>
              <a:buChar char="•"/>
            </a:pPr>
            <a:r>
              <a:rPr lang="en-US" sz="2000">
                <a:solidFill>
                  <a:schemeClr val="tx2"/>
                </a:solidFill>
              </a:rPr>
              <a:t>It</a:t>
            </a:r>
            <a:r>
              <a:rPr lang="ja-JP" altLang="en-US" sz="2000">
                <a:solidFill>
                  <a:schemeClr val="tx2"/>
                </a:solidFill>
              </a:rPr>
              <a:t>’</a:t>
            </a:r>
            <a:r>
              <a:rPr lang="en-US" altLang="ja-JP" sz="2000">
                <a:solidFill>
                  <a:schemeClr val="tx2"/>
                </a:solidFill>
              </a:rPr>
              <a:t>s very </a:t>
            </a:r>
            <a:r>
              <a:rPr lang="ja-JP" altLang="en-US" sz="2000">
                <a:solidFill>
                  <a:schemeClr val="tx2"/>
                </a:solidFill>
              </a:rPr>
              <a:t>“</a:t>
            </a:r>
            <a:r>
              <a:rPr lang="en-US" altLang="ja-JP" sz="2000">
                <a:solidFill>
                  <a:schemeClr val="tx2"/>
                </a:solidFill>
              </a:rPr>
              <a:t>ageostrophic</a:t>
            </a:r>
            <a:r>
              <a:rPr lang="ja-JP" altLang="en-US" sz="2000">
                <a:solidFill>
                  <a:schemeClr val="tx2"/>
                </a:solidFill>
              </a:rPr>
              <a:t>”</a:t>
            </a:r>
            <a:endParaRPr lang="en-US" sz="2000">
              <a:solidFill>
                <a:schemeClr val="tx2"/>
              </a:solidFill>
            </a:endParaRPr>
          </a:p>
        </p:txBody>
      </p:sp>
      <p:pic>
        <p:nvPicPr>
          <p:cNvPr id="15363" name="Picture 5" descr="sb_morn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1219200"/>
            <a:ext cx="4505325" cy="256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7" descr="sb_afternoon_flo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3886200"/>
            <a:ext cx="4514850" cy="256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5" name="Text Box 8"/>
          <p:cNvSpPr txBox="1">
            <a:spLocks noChangeArrowheads="1"/>
          </p:cNvSpPr>
          <p:nvPr/>
        </p:nvSpPr>
        <p:spPr bwMode="auto">
          <a:xfrm>
            <a:off x="5029200" y="5410200"/>
            <a:ext cx="2057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/>
              <a:t>Cool, moist sb</a:t>
            </a:r>
          </a:p>
        </p:txBody>
      </p:sp>
      <p:sp>
        <p:nvSpPr>
          <p:cNvPr id="15366" name="Text Box 9"/>
          <p:cNvSpPr txBox="1">
            <a:spLocks noChangeArrowheads="1"/>
          </p:cNvSpPr>
          <p:nvPr/>
        </p:nvSpPr>
        <p:spPr bwMode="auto">
          <a:xfrm>
            <a:off x="5105400" y="3962400"/>
            <a:ext cx="2057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/>
              <a:t>Return flow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09600" y="0"/>
            <a:ext cx="7772400" cy="914400"/>
          </a:xfrm>
        </p:spPr>
        <p:txBody>
          <a:bodyPr/>
          <a:lstStyle/>
          <a:p>
            <a:pPr eaLnBrk="1" hangingPunct="1"/>
            <a:r>
              <a:rPr lang="en-US" sz="2400">
                <a:latin typeface="Arial" charset="0"/>
              </a:rPr>
              <a:t>Density Currents:</a:t>
            </a:r>
          </a:p>
        </p:txBody>
      </p:sp>
      <p:sp>
        <p:nvSpPr>
          <p:cNvPr id="43010" name="Text Box 3"/>
          <p:cNvSpPr txBox="1">
            <a:spLocks noChangeArrowheads="1"/>
          </p:cNvSpPr>
          <p:nvPr/>
        </p:nvSpPr>
        <p:spPr bwMode="auto">
          <a:xfrm>
            <a:off x="0" y="1066800"/>
            <a:ext cx="3962400" cy="105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/>
              <a:t>Salt water moving along the floor of a fresh water tank</a:t>
            </a:r>
          </a:p>
          <a:p>
            <a:pPr eaLnBrk="1" hangingPunct="1">
              <a:spcBef>
                <a:spcPct val="50000"/>
              </a:spcBef>
            </a:pPr>
            <a:endParaRPr lang="en-US" sz="1800"/>
          </a:p>
        </p:txBody>
      </p:sp>
      <p:pic>
        <p:nvPicPr>
          <p:cNvPr id="43011" name="Picture 6" descr="grav_current_pic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1905000"/>
            <a:ext cx="4864100" cy="413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2" name="Rectangle 8"/>
          <p:cNvSpPr>
            <a:spLocks noChangeArrowheads="1"/>
          </p:cNvSpPr>
          <p:nvPr/>
        </p:nvSpPr>
        <p:spPr bwMode="auto">
          <a:xfrm>
            <a:off x="0" y="3138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43013" name="Object 7"/>
          <p:cNvGraphicFramePr>
            <a:graphicFrameLocks noChangeAspect="1"/>
          </p:cNvGraphicFramePr>
          <p:nvPr/>
        </p:nvGraphicFramePr>
        <p:xfrm>
          <a:off x="457200" y="2362200"/>
          <a:ext cx="2514600" cy="1127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017" name="Equation" r:id="rId4" imgW="1295400" imgH="584200" progId="Equation.3">
                  <p:embed/>
                </p:oleObj>
              </mc:Choice>
              <mc:Fallback>
                <p:oleObj name="Equation" r:id="rId4" imgW="1295400" imgH="584200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2362200"/>
                        <a:ext cx="2514600" cy="1127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3014" name="Text Box 9"/>
          <p:cNvSpPr txBox="1">
            <a:spLocks noChangeArrowheads="1"/>
          </p:cNvSpPr>
          <p:nvPr/>
        </p:nvSpPr>
        <p:spPr bwMode="auto">
          <a:xfrm>
            <a:off x="4267200" y="1600200"/>
            <a:ext cx="4343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/>
              <a:t>From Simpson (87)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09600" y="0"/>
            <a:ext cx="7772400" cy="914400"/>
          </a:xfrm>
        </p:spPr>
        <p:txBody>
          <a:bodyPr/>
          <a:lstStyle/>
          <a:p>
            <a:pPr eaLnBrk="1" hangingPunct="1"/>
            <a:r>
              <a:rPr lang="en-US" sz="2400">
                <a:latin typeface="Arial" charset="0"/>
              </a:rPr>
              <a:t>Anatomy of a density current:</a:t>
            </a:r>
          </a:p>
        </p:txBody>
      </p:sp>
      <p:sp>
        <p:nvSpPr>
          <p:cNvPr id="44034" name="Text Box 3"/>
          <p:cNvSpPr txBox="1">
            <a:spLocks noChangeArrowheads="1"/>
          </p:cNvSpPr>
          <p:nvPr/>
        </p:nvSpPr>
        <p:spPr bwMode="auto">
          <a:xfrm>
            <a:off x="228600" y="1524000"/>
            <a:ext cx="2590800" cy="160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sz="1800"/>
              <a:t>Head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sz="1800"/>
              <a:t>Nose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sz="1800"/>
              <a:t>Turbulent wake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sz="1800"/>
              <a:t>depth</a:t>
            </a:r>
          </a:p>
        </p:txBody>
      </p:sp>
      <p:pic>
        <p:nvPicPr>
          <p:cNvPr id="44035" name="Picture 6" descr="dc_anatom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581400"/>
            <a:ext cx="7772400" cy="2446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09600" y="0"/>
            <a:ext cx="7772400" cy="914400"/>
          </a:xfrm>
        </p:spPr>
        <p:txBody>
          <a:bodyPr/>
          <a:lstStyle/>
          <a:p>
            <a:pPr eaLnBrk="1" hangingPunct="1"/>
            <a:r>
              <a:rPr lang="en-US" sz="2400">
                <a:latin typeface="Arial" charset="0"/>
              </a:rPr>
              <a:t>Instabilities on the density current head</a:t>
            </a:r>
          </a:p>
        </p:txBody>
      </p:sp>
      <p:sp>
        <p:nvSpPr>
          <p:cNvPr id="45058" name="Text Box 7"/>
          <p:cNvSpPr txBox="1">
            <a:spLocks noChangeArrowheads="1"/>
          </p:cNvSpPr>
          <p:nvPr/>
        </p:nvSpPr>
        <p:spPr bwMode="auto">
          <a:xfrm>
            <a:off x="0" y="838200"/>
            <a:ext cx="9067800" cy="146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/>
              <a:t>Cleft-lobe (gravitational) instability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sz="1800"/>
              <a:t>Produces a pattern of clefts and lobes on the leading edge of the gravity current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sz="1800"/>
              <a:t>Produced as warm air (water) undercuts the cold air (salt water) at the surface below the nose:</a:t>
            </a:r>
          </a:p>
        </p:txBody>
      </p:sp>
      <p:pic>
        <p:nvPicPr>
          <p:cNvPr id="45059" name="Picture 8" descr="cleft_lob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2325" y="2438400"/>
            <a:ext cx="4511675" cy="391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0" name="Picture 9" descr="grav_current_pic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000"/>
            <a:ext cx="4864100" cy="413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1" name="Text Box 10"/>
          <p:cNvSpPr txBox="1">
            <a:spLocks noChangeArrowheads="1"/>
          </p:cNvSpPr>
          <p:nvPr/>
        </p:nvSpPr>
        <p:spPr bwMode="auto">
          <a:xfrm>
            <a:off x="2667000" y="6400800"/>
            <a:ext cx="4343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/>
              <a:t>From Simpson (87)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09600" y="0"/>
            <a:ext cx="7772400" cy="914400"/>
          </a:xfrm>
        </p:spPr>
        <p:txBody>
          <a:bodyPr/>
          <a:lstStyle/>
          <a:p>
            <a:pPr eaLnBrk="1" hangingPunct="1"/>
            <a:r>
              <a:rPr lang="en-US" sz="2400">
                <a:latin typeface="Arial" charset="0"/>
              </a:rPr>
              <a:t>Instabilities on the density current head</a:t>
            </a:r>
          </a:p>
        </p:txBody>
      </p:sp>
      <p:sp>
        <p:nvSpPr>
          <p:cNvPr id="46082" name="Text Box 3"/>
          <p:cNvSpPr txBox="1">
            <a:spLocks noChangeArrowheads="1"/>
          </p:cNvSpPr>
          <p:nvPr/>
        </p:nvSpPr>
        <p:spPr bwMode="auto">
          <a:xfrm>
            <a:off x="0" y="838200"/>
            <a:ext cx="9067800" cy="146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/>
              <a:t>Kelvin-Helmholtz billows – shearing instability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sz="1800"/>
              <a:t>Form on top of the density current head due to shear at the interface with the ambient flow</a:t>
            </a:r>
          </a:p>
          <a:p>
            <a:pPr eaLnBrk="1" hangingPunct="1">
              <a:spcBef>
                <a:spcPct val="50000"/>
              </a:spcBef>
            </a:pPr>
            <a:endParaRPr lang="en-US" sz="1800"/>
          </a:p>
        </p:txBody>
      </p:sp>
      <p:pic>
        <p:nvPicPr>
          <p:cNvPr id="46083" name="Picture 6" descr="grav_current_pic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57400"/>
            <a:ext cx="4864100" cy="413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4" name="Picture 5" descr="kh_sche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5125" y="1752600"/>
            <a:ext cx="4968875" cy="270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5" name="Picture 8" descr="khwavephoto-opt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4419600"/>
            <a:ext cx="3571875" cy="233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6" name="Text Box 9"/>
          <p:cNvSpPr txBox="1">
            <a:spLocks noChangeArrowheads="1"/>
          </p:cNvSpPr>
          <p:nvPr/>
        </p:nvSpPr>
        <p:spPr bwMode="auto">
          <a:xfrm>
            <a:off x="533400" y="6324600"/>
            <a:ext cx="4343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/>
              <a:t>From Simpson (87)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09600" y="0"/>
            <a:ext cx="7772400" cy="914400"/>
          </a:xfrm>
        </p:spPr>
        <p:txBody>
          <a:bodyPr/>
          <a:lstStyle/>
          <a:p>
            <a:pPr eaLnBrk="1" hangingPunct="1"/>
            <a:r>
              <a:rPr lang="en-US" sz="2400">
                <a:latin typeface="Arial" charset="0"/>
              </a:rPr>
              <a:t>Density current propagation speed</a:t>
            </a:r>
          </a:p>
        </p:txBody>
      </p:sp>
      <p:sp>
        <p:nvSpPr>
          <p:cNvPr id="47106" name="Text Box 3"/>
          <p:cNvSpPr txBox="1">
            <a:spLocks noChangeArrowheads="1"/>
          </p:cNvSpPr>
          <p:nvPr/>
        </p:nvSpPr>
        <p:spPr bwMode="auto">
          <a:xfrm>
            <a:off x="76200" y="1143000"/>
            <a:ext cx="9067800" cy="394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/>
              <a:t>Laboratory experiments have shown that the propagation speed of a density current is given by:</a:t>
            </a:r>
          </a:p>
          <a:p>
            <a:pPr eaLnBrk="1" hangingPunct="1">
              <a:spcBef>
                <a:spcPct val="50000"/>
              </a:spcBef>
            </a:pPr>
            <a:endParaRPr lang="en-US" sz="1800"/>
          </a:p>
          <a:p>
            <a:pPr eaLnBrk="1" hangingPunct="1">
              <a:spcBef>
                <a:spcPct val="50000"/>
              </a:spcBef>
            </a:pPr>
            <a:endParaRPr lang="en-US" sz="1800"/>
          </a:p>
          <a:p>
            <a:pPr eaLnBrk="1" hangingPunct="1">
              <a:spcBef>
                <a:spcPct val="50000"/>
              </a:spcBef>
            </a:pPr>
            <a:endParaRPr lang="en-US" sz="1800"/>
          </a:p>
          <a:p>
            <a:pPr eaLnBrk="1" hangingPunct="1">
              <a:spcBef>
                <a:spcPct val="50000"/>
              </a:spcBef>
            </a:pPr>
            <a:r>
              <a:rPr lang="en-US" sz="1800"/>
              <a:t>Where:</a:t>
            </a:r>
          </a:p>
          <a:p>
            <a:pPr eaLnBrk="1" hangingPunct="1">
              <a:spcBef>
                <a:spcPct val="50000"/>
              </a:spcBef>
            </a:pPr>
            <a:r>
              <a:rPr lang="en-US" sz="1800">
                <a:latin typeface="Symbol" charset="0"/>
              </a:rPr>
              <a:t>K</a:t>
            </a:r>
            <a:r>
              <a:rPr lang="en-US" sz="1800"/>
              <a:t> = froude number = 0.78</a:t>
            </a:r>
          </a:p>
          <a:p>
            <a:pPr eaLnBrk="1" hangingPunct="1">
              <a:spcBef>
                <a:spcPct val="50000"/>
              </a:spcBef>
            </a:pPr>
            <a:r>
              <a:rPr lang="en-US" sz="1800"/>
              <a:t>d = depth of gravity current cold air</a:t>
            </a:r>
          </a:p>
          <a:p>
            <a:pPr eaLnBrk="1" hangingPunct="1">
              <a:spcBef>
                <a:spcPct val="50000"/>
              </a:spcBef>
            </a:pPr>
            <a:endParaRPr lang="en-US" sz="1800"/>
          </a:p>
          <a:p>
            <a:pPr eaLnBrk="1" hangingPunct="1">
              <a:spcBef>
                <a:spcPct val="50000"/>
              </a:spcBef>
            </a:pPr>
            <a:endParaRPr lang="en-US" sz="1800"/>
          </a:p>
        </p:txBody>
      </p:sp>
      <p:pic>
        <p:nvPicPr>
          <p:cNvPr id="47107" name="Picture 7" descr="sb_dens_curr_schem_moveme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4343400"/>
            <a:ext cx="4533900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8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47109" name="Object 8"/>
          <p:cNvGraphicFramePr>
            <a:graphicFrameLocks noChangeAspect="1"/>
          </p:cNvGraphicFramePr>
          <p:nvPr/>
        </p:nvGraphicFramePr>
        <p:xfrm>
          <a:off x="2895600" y="1828800"/>
          <a:ext cx="2971800" cy="958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112" name="Equation" r:id="rId4" imgW="2120900" imgH="685800" progId="Equation.3">
                  <p:embed/>
                </p:oleObj>
              </mc:Choice>
              <mc:Fallback>
                <p:oleObj name="Equation" r:id="rId4" imgW="2120900" imgH="685800" progId="Equation.3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95600" y="1828800"/>
                        <a:ext cx="2971800" cy="958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09600" y="0"/>
            <a:ext cx="7772400" cy="914400"/>
          </a:xfrm>
        </p:spPr>
        <p:txBody>
          <a:bodyPr/>
          <a:lstStyle/>
          <a:p>
            <a:pPr eaLnBrk="1" hangingPunct="1"/>
            <a:r>
              <a:rPr lang="en-US" sz="2400">
                <a:latin typeface="Arial" charset="0"/>
              </a:rPr>
              <a:t>Density current propagation speed</a:t>
            </a:r>
          </a:p>
        </p:txBody>
      </p:sp>
      <p:sp>
        <p:nvSpPr>
          <p:cNvPr id="48130" name="Text Box 3"/>
          <p:cNvSpPr txBox="1">
            <a:spLocks noChangeArrowheads="1"/>
          </p:cNvSpPr>
          <p:nvPr/>
        </p:nvSpPr>
        <p:spPr bwMode="auto">
          <a:xfrm>
            <a:off x="76200" y="1143000"/>
            <a:ext cx="9067800" cy="3668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/>
              <a:t>In the presence of an ambient flow:</a:t>
            </a:r>
          </a:p>
          <a:p>
            <a:pPr eaLnBrk="1" hangingPunct="1">
              <a:spcBef>
                <a:spcPct val="50000"/>
              </a:spcBef>
            </a:pPr>
            <a:endParaRPr lang="en-US" sz="1800"/>
          </a:p>
          <a:p>
            <a:pPr eaLnBrk="1" hangingPunct="1">
              <a:spcBef>
                <a:spcPct val="50000"/>
              </a:spcBef>
            </a:pPr>
            <a:endParaRPr lang="en-US" sz="1800"/>
          </a:p>
          <a:p>
            <a:pPr eaLnBrk="1" hangingPunct="1">
              <a:spcBef>
                <a:spcPct val="50000"/>
              </a:spcBef>
            </a:pPr>
            <a:endParaRPr lang="en-US" sz="1800"/>
          </a:p>
          <a:p>
            <a:pPr eaLnBrk="1" hangingPunct="1">
              <a:spcBef>
                <a:spcPct val="50000"/>
              </a:spcBef>
            </a:pPr>
            <a:r>
              <a:rPr lang="en-US" sz="1800"/>
              <a:t>Where:</a:t>
            </a:r>
          </a:p>
          <a:p>
            <a:pPr eaLnBrk="1" hangingPunct="1">
              <a:spcBef>
                <a:spcPct val="50000"/>
              </a:spcBef>
            </a:pPr>
            <a:r>
              <a:rPr lang="en-US" sz="1800"/>
              <a:t>b = 0.7</a:t>
            </a:r>
          </a:p>
          <a:p>
            <a:pPr eaLnBrk="1" hangingPunct="1">
              <a:spcBef>
                <a:spcPct val="50000"/>
              </a:spcBef>
            </a:pPr>
            <a:r>
              <a:rPr lang="en-US" sz="1800"/>
              <a:t>U</a:t>
            </a:r>
            <a:r>
              <a:rPr lang="en-US" sz="1800" baseline="-25000"/>
              <a:t>a</a:t>
            </a:r>
            <a:r>
              <a:rPr lang="en-US" sz="1800"/>
              <a:t> is the speed of the ambient flow (negative if it opposes the density current)</a:t>
            </a:r>
          </a:p>
          <a:p>
            <a:pPr eaLnBrk="1" hangingPunct="1">
              <a:spcBef>
                <a:spcPct val="50000"/>
              </a:spcBef>
            </a:pPr>
            <a:endParaRPr lang="en-US" sz="1800"/>
          </a:p>
          <a:p>
            <a:pPr eaLnBrk="1" hangingPunct="1">
              <a:spcBef>
                <a:spcPct val="50000"/>
              </a:spcBef>
            </a:pPr>
            <a:endParaRPr lang="en-US" sz="1800"/>
          </a:p>
        </p:txBody>
      </p:sp>
      <p:pic>
        <p:nvPicPr>
          <p:cNvPr id="48131" name="Picture 4" descr="sb_dens_curr_schem_moveme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4876800"/>
            <a:ext cx="4533900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2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48133" name="Rectangle 8"/>
          <p:cNvSpPr>
            <a:spLocks noChangeArrowheads="1"/>
          </p:cNvSpPr>
          <p:nvPr/>
        </p:nvSpPr>
        <p:spPr bwMode="auto">
          <a:xfrm>
            <a:off x="0" y="30861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48134" name="Object 7"/>
          <p:cNvGraphicFramePr>
            <a:graphicFrameLocks noChangeAspect="1"/>
          </p:cNvGraphicFramePr>
          <p:nvPr/>
        </p:nvGraphicFramePr>
        <p:xfrm>
          <a:off x="2362200" y="1752600"/>
          <a:ext cx="4191000" cy="1077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139" name="Equation" r:id="rId4" imgW="2667000" imgH="685800" progId="Equation.3">
                  <p:embed/>
                </p:oleObj>
              </mc:Choice>
              <mc:Fallback>
                <p:oleObj name="Equation" r:id="rId4" imgW="2667000" imgH="685800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62200" y="1752600"/>
                        <a:ext cx="4191000" cy="10779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8135" name="Line 9"/>
          <p:cNvSpPr>
            <a:spLocks noChangeShapeType="1"/>
          </p:cNvSpPr>
          <p:nvPr/>
        </p:nvSpPr>
        <p:spPr bwMode="auto">
          <a:xfrm>
            <a:off x="2590800" y="5181600"/>
            <a:ext cx="990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36" name="Text Box 10"/>
          <p:cNvSpPr txBox="1">
            <a:spLocks noChangeArrowheads="1"/>
          </p:cNvSpPr>
          <p:nvPr/>
        </p:nvSpPr>
        <p:spPr bwMode="auto">
          <a:xfrm>
            <a:off x="2286000" y="4800600"/>
            <a:ext cx="10668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/>
              <a:t>Ambient flow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09600" y="76200"/>
            <a:ext cx="7772400" cy="914400"/>
          </a:xfrm>
        </p:spPr>
        <p:txBody>
          <a:bodyPr/>
          <a:lstStyle/>
          <a:p>
            <a:pPr eaLnBrk="1" hangingPunct="1"/>
            <a:r>
              <a:rPr lang="en-US" sz="2400">
                <a:latin typeface="Arial" charset="0"/>
              </a:rPr>
              <a:t>Is the sea breeze moving like a density current?</a:t>
            </a:r>
          </a:p>
        </p:txBody>
      </p:sp>
      <p:sp>
        <p:nvSpPr>
          <p:cNvPr id="49154" name="Text Box 3"/>
          <p:cNvSpPr txBox="1">
            <a:spLocks noChangeArrowheads="1"/>
          </p:cNvSpPr>
          <p:nvPr/>
        </p:nvSpPr>
        <p:spPr bwMode="auto">
          <a:xfrm>
            <a:off x="76200" y="2590800"/>
            <a:ext cx="9067800" cy="229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sz="1800"/>
              <a:t>You need to measure </a:t>
            </a:r>
            <a:r>
              <a:rPr lang="en-US" sz="1800">
                <a:latin typeface="Symbol" charset="0"/>
              </a:rPr>
              <a:t>r</a:t>
            </a:r>
            <a:r>
              <a:rPr lang="en-US" sz="1800" baseline="-25000"/>
              <a:t>c</a:t>
            </a:r>
            <a:r>
              <a:rPr lang="en-US" sz="1800"/>
              <a:t>, </a:t>
            </a:r>
            <a:r>
              <a:rPr lang="en-US" sz="1800">
                <a:latin typeface="Symbol" charset="0"/>
              </a:rPr>
              <a:t>r</a:t>
            </a:r>
            <a:r>
              <a:rPr lang="en-US" sz="1800" baseline="-25000"/>
              <a:t>w</a:t>
            </a:r>
            <a:r>
              <a:rPr lang="en-US" sz="1800"/>
              <a:t>, </a:t>
            </a:r>
            <a:r>
              <a:rPr lang="en-US" sz="1800" i="1"/>
              <a:t>d</a:t>
            </a:r>
            <a:r>
              <a:rPr lang="en-US" sz="1800"/>
              <a:t>, and the amient flow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sz="1800"/>
              <a:t>This can be done with two soundings, one ahead and one behind the density current head.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sz="1800"/>
              <a:t>You also need the density current propagation speed (isochrone analysis)</a:t>
            </a:r>
          </a:p>
          <a:p>
            <a:pPr eaLnBrk="1" hangingPunct="1">
              <a:spcBef>
                <a:spcPct val="50000"/>
              </a:spcBef>
            </a:pPr>
            <a:endParaRPr lang="en-US" sz="1800"/>
          </a:p>
          <a:p>
            <a:pPr eaLnBrk="1" hangingPunct="1">
              <a:spcBef>
                <a:spcPct val="50000"/>
              </a:spcBef>
            </a:pPr>
            <a:endParaRPr lang="en-US" sz="1800"/>
          </a:p>
        </p:txBody>
      </p:sp>
      <p:sp>
        <p:nvSpPr>
          <p:cNvPr id="49155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49156" name="Rectangle 6"/>
          <p:cNvSpPr>
            <a:spLocks noChangeArrowheads="1"/>
          </p:cNvSpPr>
          <p:nvPr/>
        </p:nvSpPr>
        <p:spPr bwMode="auto">
          <a:xfrm>
            <a:off x="0" y="30861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49157" name="Object 7"/>
          <p:cNvGraphicFramePr>
            <a:graphicFrameLocks noChangeAspect="1"/>
          </p:cNvGraphicFramePr>
          <p:nvPr/>
        </p:nvGraphicFramePr>
        <p:xfrm>
          <a:off x="2438400" y="1371600"/>
          <a:ext cx="4191000" cy="1077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163" name="Equation" r:id="rId3" imgW="2667000" imgH="685800" progId="Equation.3">
                  <p:embed/>
                </p:oleObj>
              </mc:Choice>
              <mc:Fallback>
                <p:oleObj name="Equation" r:id="rId3" imgW="2667000" imgH="685800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38400" y="1371600"/>
                        <a:ext cx="4191000" cy="10779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9158" name="Line 8"/>
          <p:cNvSpPr>
            <a:spLocks noChangeShapeType="1"/>
          </p:cNvSpPr>
          <p:nvPr/>
        </p:nvSpPr>
        <p:spPr bwMode="auto">
          <a:xfrm>
            <a:off x="1524000" y="5562600"/>
            <a:ext cx="990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159" name="Text Box 9"/>
          <p:cNvSpPr txBox="1">
            <a:spLocks noChangeArrowheads="1"/>
          </p:cNvSpPr>
          <p:nvPr/>
        </p:nvSpPr>
        <p:spPr bwMode="auto">
          <a:xfrm>
            <a:off x="1295400" y="5181600"/>
            <a:ext cx="10668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/>
              <a:t>Ambient flow</a:t>
            </a:r>
          </a:p>
        </p:txBody>
      </p:sp>
      <p:pic>
        <p:nvPicPr>
          <p:cNvPr id="49160" name="Picture 10" descr="sb_dens_curr_schem_sndi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4724400"/>
            <a:ext cx="453390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09600" y="76200"/>
            <a:ext cx="7772400" cy="609600"/>
          </a:xfrm>
        </p:spPr>
        <p:txBody>
          <a:bodyPr/>
          <a:lstStyle/>
          <a:p>
            <a:pPr eaLnBrk="1" hangingPunct="1"/>
            <a:r>
              <a:rPr lang="en-US" sz="2400">
                <a:latin typeface="Arial" charset="0"/>
              </a:rPr>
              <a:t>Is the sea breeze moving like a density current?</a:t>
            </a:r>
          </a:p>
        </p:txBody>
      </p:sp>
      <p:sp>
        <p:nvSpPr>
          <p:cNvPr id="5017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50179" name="Rectangle 5"/>
          <p:cNvSpPr>
            <a:spLocks noChangeArrowheads="1"/>
          </p:cNvSpPr>
          <p:nvPr/>
        </p:nvSpPr>
        <p:spPr bwMode="auto">
          <a:xfrm>
            <a:off x="0" y="30861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50180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42938"/>
            <a:ext cx="8315325" cy="621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76200"/>
            <a:ext cx="9144000" cy="609600"/>
          </a:xfrm>
        </p:spPr>
        <p:txBody>
          <a:bodyPr/>
          <a:lstStyle/>
          <a:p>
            <a:pPr eaLnBrk="1" hangingPunct="1"/>
            <a:r>
              <a:rPr lang="en-US" sz="2400" dirty="0" smtClean="0">
                <a:latin typeface="Arial" charset="0"/>
              </a:rPr>
              <a:t>High resolution </a:t>
            </a:r>
            <a:r>
              <a:rPr lang="en-US" sz="2400" dirty="0" err="1" smtClean="0">
                <a:latin typeface="Arial" charset="0"/>
              </a:rPr>
              <a:t>lidar</a:t>
            </a:r>
            <a:r>
              <a:rPr lang="en-US" sz="2400" dirty="0" smtClean="0">
                <a:latin typeface="Arial" charset="0"/>
              </a:rPr>
              <a:t> observations of a thermal circulation in Central CA</a:t>
            </a:r>
            <a:endParaRPr lang="en-US" sz="2400" dirty="0">
              <a:latin typeface="Arial" charset="0"/>
            </a:endParaRPr>
          </a:p>
        </p:txBody>
      </p:sp>
      <p:sp>
        <p:nvSpPr>
          <p:cNvPr id="5017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50179" name="Rectangle 5"/>
          <p:cNvSpPr>
            <a:spLocks noChangeArrowheads="1"/>
          </p:cNvSpPr>
          <p:nvPr/>
        </p:nvSpPr>
        <p:spPr bwMode="auto">
          <a:xfrm>
            <a:off x="0" y="30861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5498" y="762000"/>
            <a:ext cx="5968502" cy="6096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57200" y="1524000"/>
            <a:ext cx="22860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Observations were taken near Dixon, CA</a:t>
            </a:r>
          </a:p>
          <a:p>
            <a:pPr marL="285750" indent="-285750">
              <a:buFont typeface="Arial"/>
              <a:buChar char="•"/>
            </a:pPr>
            <a:r>
              <a:rPr lang="en-US" dirty="0" err="1" smtClean="0"/>
              <a:t>Lidar</a:t>
            </a:r>
            <a:r>
              <a:rPr lang="en-US" dirty="0" smtClean="0"/>
              <a:t> scanning in PPI and RHI modes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41643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76200"/>
            <a:ext cx="9144000" cy="609600"/>
          </a:xfrm>
        </p:spPr>
        <p:txBody>
          <a:bodyPr/>
          <a:lstStyle/>
          <a:p>
            <a:pPr eaLnBrk="1" hangingPunct="1"/>
            <a:r>
              <a:rPr lang="en-US" sz="2400" dirty="0" smtClean="0">
                <a:latin typeface="Arial" charset="0"/>
              </a:rPr>
              <a:t>High resolution </a:t>
            </a:r>
            <a:r>
              <a:rPr lang="en-US" sz="2400" dirty="0" err="1" smtClean="0">
                <a:latin typeface="Arial" charset="0"/>
              </a:rPr>
              <a:t>lidar</a:t>
            </a:r>
            <a:r>
              <a:rPr lang="en-US" sz="2400" dirty="0" smtClean="0">
                <a:latin typeface="Arial" charset="0"/>
              </a:rPr>
              <a:t> observations of a thermal circulation in Central CA</a:t>
            </a:r>
            <a:endParaRPr lang="en-US" sz="2400" dirty="0">
              <a:latin typeface="Arial" charset="0"/>
            </a:endParaRPr>
          </a:p>
        </p:txBody>
      </p:sp>
      <p:sp>
        <p:nvSpPr>
          <p:cNvPr id="5017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50179" name="Rectangle 5"/>
          <p:cNvSpPr>
            <a:spLocks noChangeArrowheads="1"/>
          </p:cNvSpPr>
          <p:nvPr/>
        </p:nvSpPr>
        <p:spPr bwMode="auto">
          <a:xfrm>
            <a:off x="0" y="30861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76200" y="838200"/>
            <a:ext cx="9067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Note depth of thermal circulation – backscatter off of aerosols in </a:t>
            </a:r>
            <a:r>
              <a:rPr lang="en-US" smtClean="0"/>
              <a:t>boundary layer</a:t>
            </a:r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Turbulent wake region on head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Evidence of cleft lobe structure in PPI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Very sharp frontal boundary 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209800"/>
            <a:ext cx="8305800" cy="4514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2386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76200"/>
            <a:ext cx="7772400" cy="685800"/>
          </a:xfrm>
        </p:spPr>
        <p:txBody>
          <a:bodyPr/>
          <a:lstStyle/>
          <a:p>
            <a:pPr eaLnBrk="1" hangingPunct="1"/>
            <a:r>
              <a:rPr lang="en-US" sz="2400">
                <a:latin typeface="Arial" charset="0"/>
              </a:rPr>
              <a:t>The Sea/Land Breeze Circulation</a:t>
            </a:r>
            <a:br>
              <a:rPr lang="en-US" sz="2400">
                <a:latin typeface="Arial" charset="0"/>
              </a:rPr>
            </a:br>
            <a:endParaRPr lang="en-US" sz="2400">
              <a:latin typeface="Arial" charset="0"/>
            </a:endParaRPr>
          </a:p>
        </p:txBody>
      </p:sp>
      <p:sp>
        <p:nvSpPr>
          <p:cNvPr id="16386" name="Rectangle 3"/>
          <p:cNvSpPr>
            <a:spLocks noChangeArrowheads="1"/>
          </p:cNvSpPr>
          <p:nvPr/>
        </p:nvSpPr>
        <p:spPr bwMode="auto">
          <a:xfrm>
            <a:off x="76200" y="533400"/>
            <a:ext cx="90678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en-US" sz="2000">
                <a:solidFill>
                  <a:schemeClr val="tx2"/>
                </a:solidFill>
              </a:rPr>
              <a:t>The land breeze during the evening hours sets up and is often weaker than the sea breeze</a:t>
            </a:r>
          </a:p>
        </p:txBody>
      </p:sp>
      <p:pic>
        <p:nvPicPr>
          <p:cNvPr id="16387" name="Picture 9" descr="landbreeze_flo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2667000"/>
            <a:ext cx="4552950" cy="256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8" name="Text Box 7"/>
          <p:cNvSpPr txBox="1">
            <a:spLocks noChangeArrowheads="1"/>
          </p:cNvSpPr>
          <p:nvPr/>
        </p:nvSpPr>
        <p:spPr bwMode="auto">
          <a:xfrm>
            <a:off x="3733800" y="2667000"/>
            <a:ext cx="2057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/>
              <a:t>Return flow</a:t>
            </a:r>
          </a:p>
        </p:txBody>
      </p:sp>
      <p:sp>
        <p:nvSpPr>
          <p:cNvPr id="16389" name="Text Box 6"/>
          <p:cNvSpPr txBox="1">
            <a:spLocks noChangeArrowheads="1"/>
          </p:cNvSpPr>
          <p:nvPr/>
        </p:nvSpPr>
        <p:spPr bwMode="auto">
          <a:xfrm>
            <a:off x="3581400" y="4114800"/>
            <a:ext cx="2057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/>
              <a:t>Land breeze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76200"/>
            <a:ext cx="9144000" cy="609600"/>
          </a:xfrm>
        </p:spPr>
        <p:txBody>
          <a:bodyPr/>
          <a:lstStyle/>
          <a:p>
            <a:pPr eaLnBrk="1" hangingPunct="1"/>
            <a:r>
              <a:rPr lang="en-US" sz="2400" dirty="0" smtClean="0">
                <a:latin typeface="Arial" charset="0"/>
              </a:rPr>
              <a:t>High resolution </a:t>
            </a:r>
            <a:r>
              <a:rPr lang="en-US" sz="2400" dirty="0" err="1" smtClean="0">
                <a:latin typeface="Arial" charset="0"/>
              </a:rPr>
              <a:t>lidar</a:t>
            </a:r>
            <a:r>
              <a:rPr lang="en-US" sz="2400" dirty="0" smtClean="0">
                <a:latin typeface="Arial" charset="0"/>
              </a:rPr>
              <a:t> observations of a thermal circulation in Central CA</a:t>
            </a:r>
            <a:endParaRPr lang="en-US" sz="2400" dirty="0">
              <a:latin typeface="Arial" charset="0"/>
            </a:endParaRPr>
          </a:p>
        </p:txBody>
      </p:sp>
      <p:sp>
        <p:nvSpPr>
          <p:cNvPr id="5017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50179" name="Rectangle 5"/>
          <p:cNvSpPr>
            <a:spLocks noChangeArrowheads="1"/>
          </p:cNvSpPr>
          <p:nvPr/>
        </p:nvSpPr>
        <p:spPr bwMode="auto">
          <a:xfrm>
            <a:off x="0" y="30861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2239023"/>
            <a:ext cx="8610600" cy="458590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6200" y="838200"/>
            <a:ext cx="90678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Note depth of thermal circulation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Turbulent wake region on head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Evidence of cleft lobe structure in PPI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Very sharp frontal boundary 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Calculations showed that it was moving like a density current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40013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09600" y="76200"/>
            <a:ext cx="7772400" cy="609600"/>
          </a:xfrm>
        </p:spPr>
        <p:txBody>
          <a:bodyPr/>
          <a:lstStyle/>
          <a:p>
            <a:pPr eaLnBrk="1" hangingPunct="1"/>
            <a:r>
              <a:rPr lang="en-US" sz="2400">
                <a:latin typeface="Arial" charset="0"/>
              </a:rPr>
              <a:t>The Urban Heat Island Effect</a:t>
            </a:r>
          </a:p>
        </p:txBody>
      </p:sp>
      <p:sp>
        <p:nvSpPr>
          <p:cNvPr id="51202" name="Rectangle 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51203" name="Rectangle 4"/>
          <p:cNvSpPr>
            <a:spLocks noChangeArrowheads="1"/>
          </p:cNvSpPr>
          <p:nvPr/>
        </p:nvSpPr>
        <p:spPr bwMode="auto">
          <a:xfrm>
            <a:off x="0" y="30861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51204" name="Text Box 6"/>
          <p:cNvSpPr txBox="1">
            <a:spLocks noChangeArrowheads="1"/>
          </p:cNvSpPr>
          <p:nvPr/>
        </p:nvSpPr>
        <p:spPr bwMode="auto">
          <a:xfrm>
            <a:off x="0" y="685800"/>
            <a:ext cx="9144000" cy="187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sz="1800"/>
              <a:t>Created by the lower albedo, higher heat capacity in the city relative to the surrounding rural area</a:t>
            </a:r>
          </a:p>
          <a:p>
            <a:pPr eaLnBrk="1" hangingPunct="1">
              <a:spcBef>
                <a:spcPct val="50000"/>
              </a:spcBef>
            </a:pPr>
            <a:r>
              <a:rPr lang="en-US" sz="1800" u="sng"/>
              <a:t>POPULATION</a:t>
            </a:r>
            <a:r>
              <a:rPr lang="en-US" sz="1800"/>
              <a:t>		</a:t>
            </a:r>
            <a:r>
              <a:rPr lang="en-US" sz="1800" u="sng">
                <a:latin typeface="Symbol" charset="0"/>
              </a:rPr>
              <a:t>D</a:t>
            </a:r>
            <a:r>
              <a:rPr lang="en-US" sz="1800" u="sng"/>
              <a:t>T</a:t>
            </a:r>
          </a:p>
          <a:p>
            <a:pPr eaLnBrk="1" hangingPunct="1">
              <a:spcBef>
                <a:spcPct val="50000"/>
              </a:spcBef>
            </a:pPr>
            <a:r>
              <a:rPr lang="en-US" sz="1800"/>
              <a:t>1,000			2-3 degrees C</a:t>
            </a:r>
          </a:p>
          <a:p>
            <a:pPr eaLnBrk="1" hangingPunct="1">
              <a:spcBef>
                <a:spcPct val="50000"/>
              </a:spcBef>
            </a:pPr>
            <a:r>
              <a:rPr lang="en-US" sz="1800"/>
              <a:t>1,000,000		8-12 degrees C</a:t>
            </a:r>
          </a:p>
        </p:txBody>
      </p:sp>
      <p:sp>
        <p:nvSpPr>
          <p:cNvPr id="51205" name="Rectangle 8"/>
          <p:cNvSpPr>
            <a:spLocks noChangeArrowheads="1"/>
          </p:cNvSpPr>
          <p:nvPr/>
        </p:nvSpPr>
        <p:spPr bwMode="auto">
          <a:xfrm>
            <a:off x="0" y="3200400"/>
            <a:ext cx="3795713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en-US"/>
              <a:t>The heat plume can extend downwind of the city</a:t>
            </a:r>
          </a:p>
        </p:txBody>
      </p:sp>
      <p:sp>
        <p:nvSpPr>
          <p:cNvPr id="51206" name="Text Box 9"/>
          <p:cNvSpPr txBox="1">
            <a:spLocks noChangeArrowheads="1"/>
          </p:cNvSpPr>
          <p:nvPr/>
        </p:nvSpPr>
        <p:spPr bwMode="auto">
          <a:xfrm>
            <a:off x="1295400" y="6248400"/>
            <a:ext cx="2057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/>
              <a:t>From Stull (91)</a:t>
            </a:r>
          </a:p>
        </p:txBody>
      </p:sp>
      <p:pic>
        <p:nvPicPr>
          <p:cNvPr id="51207" name="Picture 10" descr="uhe_downwindplum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3200400"/>
            <a:ext cx="5303838" cy="338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09600" y="76200"/>
            <a:ext cx="7772400" cy="609600"/>
          </a:xfrm>
        </p:spPr>
        <p:txBody>
          <a:bodyPr/>
          <a:lstStyle/>
          <a:p>
            <a:pPr eaLnBrk="1" hangingPunct="1"/>
            <a:r>
              <a:rPr lang="en-US" sz="2400">
                <a:latin typeface="Arial" charset="0"/>
              </a:rPr>
              <a:t>The Urban Heat Island Effect</a:t>
            </a:r>
          </a:p>
        </p:txBody>
      </p:sp>
      <p:sp>
        <p:nvSpPr>
          <p:cNvPr id="52226" name="Rectangle 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52227" name="Rectangle 4"/>
          <p:cNvSpPr>
            <a:spLocks noChangeArrowheads="1"/>
          </p:cNvSpPr>
          <p:nvPr/>
        </p:nvSpPr>
        <p:spPr bwMode="auto">
          <a:xfrm>
            <a:off x="0" y="30861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52228" name="Text Box 5"/>
          <p:cNvSpPr txBox="1">
            <a:spLocks noChangeArrowheads="1"/>
          </p:cNvSpPr>
          <p:nvPr/>
        </p:nvSpPr>
        <p:spPr bwMode="auto">
          <a:xfrm>
            <a:off x="0" y="685800"/>
            <a:ext cx="9144000" cy="2154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sz="1800"/>
              <a:t>The temperature difference is greatest at night</a:t>
            </a:r>
          </a:p>
          <a:p>
            <a:pPr lvl="1" eaLnBrk="1" hangingPunct="1">
              <a:spcBef>
                <a:spcPct val="50000"/>
              </a:spcBef>
              <a:buFontTx/>
              <a:buChar char="•"/>
            </a:pPr>
            <a:r>
              <a:rPr lang="en-US" sz="1800"/>
              <a:t>Why? Can have a shallow mixed layer in the city at the surface – keeps temps from falling</a:t>
            </a:r>
          </a:p>
          <a:p>
            <a:pPr lvl="1" eaLnBrk="1" hangingPunct="1">
              <a:spcBef>
                <a:spcPct val="50000"/>
              </a:spcBef>
              <a:buFontTx/>
              <a:buChar char="•"/>
            </a:pPr>
            <a:r>
              <a:rPr lang="en-US" sz="1800"/>
              <a:t>More radiational cooling occurs over the rural area – possibly related to the increased aerosols in the city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sz="1800"/>
              <a:t>The increased aerosols also help to keep cities climatologically a bit more cloudy</a:t>
            </a:r>
          </a:p>
        </p:txBody>
      </p:sp>
      <p:pic>
        <p:nvPicPr>
          <p:cNvPr id="52229" name="Picture 6" descr="uhe_diurnal_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2819400"/>
            <a:ext cx="5291138" cy="398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30" name="Text Box 7"/>
          <p:cNvSpPr txBox="1">
            <a:spLocks noChangeArrowheads="1"/>
          </p:cNvSpPr>
          <p:nvPr/>
        </p:nvSpPr>
        <p:spPr bwMode="auto">
          <a:xfrm>
            <a:off x="152400" y="6248400"/>
            <a:ext cx="2057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/>
              <a:t>From Stull (91)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09600" y="76200"/>
            <a:ext cx="7772400" cy="609600"/>
          </a:xfrm>
        </p:spPr>
        <p:txBody>
          <a:bodyPr/>
          <a:lstStyle/>
          <a:p>
            <a:pPr eaLnBrk="1" hangingPunct="1"/>
            <a:r>
              <a:rPr lang="en-US" sz="2400">
                <a:latin typeface="Arial" charset="0"/>
              </a:rPr>
              <a:t>The Urban Heat Island Effect</a:t>
            </a:r>
          </a:p>
        </p:txBody>
      </p:sp>
      <p:sp>
        <p:nvSpPr>
          <p:cNvPr id="53250" name="Rectangle 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53251" name="Rectangle 4"/>
          <p:cNvSpPr>
            <a:spLocks noChangeArrowheads="1"/>
          </p:cNvSpPr>
          <p:nvPr/>
        </p:nvSpPr>
        <p:spPr bwMode="auto">
          <a:xfrm>
            <a:off x="0" y="30861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53252" name="Text Box 5"/>
          <p:cNvSpPr txBox="1">
            <a:spLocks noChangeArrowheads="1"/>
          </p:cNvSpPr>
          <p:nvPr/>
        </p:nvSpPr>
        <p:spPr bwMode="auto">
          <a:xfrm>
            <a:off x="0" y="685800"/>
            <a:ext cx="9144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/>
              <a:t>Study for the Phoenix, AZ area</a:t>
            </a:r>
          </a:p>
        </p:txBody>
      </p:sp>
      <p:sp>
        <p:nvSpPr>
          <p:cNvPr id="53253" name="Text Box 6"/>
          <p:cNvSpPr txBox="1">
            <a:spLocks noChangeArrowheads="1"/>
          </p:cNvSpPr>
          <p:nvPr/>
        </p:nvSpPr>
        <p:spPr bwMode="auto">
          <a:xfrm>
            <a:off x="152400" y="6248400"/>
            <a:ext cx="3810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/>
              <a:t>From Fast et al. 05 - JAM</a:t>
            </a:r>
          </a:p>
        </p:txBody>
      </p:sp>
      <p:pic>
        <p:nvPicPr>
          <p:cNvPr id="53254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990600"/>
            <a:ext cx="7648575" cy="527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09600" y="76200"/>
            <a:ext cx="7772400" cy="609600"/>
          </a:xfrm>
        </p:spPr>
        <p:txBody>
          <a:bodyPr/>
          <a:lstStyle/>
          <a:p>
            <a:pPr eaLnBrk="1" hangingPunct="1"/>
            <a:r>
              <a:rPr lang="en-US" sz="2400">
                <a:latin typeface="Arial" charset="0"/>
              </a:rPr>
              <a:t>The Urban Heat Island Effect</a:t>
            </a:r>
          </a:p>
        </p:txBody>
      </p:sp>
      <p:sp>
        <p:nvSpPr>
          <p:cNvPr id="54274" name="Rectangle 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54275" name="Rectangle 4"/>
          <p:cNvSpPr>
            <a:spLocks noChangeArrowheads="1"/>
          </p:cNvSpPr>
          <p:nvPr/>
        </p:nvSpPr>
        <p:spPr bwMode="auto">
          <a:xfrm>
            <a:off x="0" y="30861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54276" name="Text Box 6"/>
          <p:cNvSpPr txBox="1">
            <a:spLocks noChangeArrowheads="1"/>
          </p:cNvSpPr>
          <p:nvPr/>
        </p:nvSpPr>
        <p:spPr bwMode="auto">
          <a:xfrm>
            <a:off x="152400" y="6248400"/>
            <a:ext cx="3810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/>
              <a:t>From Fast et al. 05 - JAM</a:t>
            </a:r>
          </a:p>
        </p:txBody>
      </p:sp>
      <p:pic>
        <p:nvPicPr>
          <p:cNvPr id="54277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219200"/>
            <a:ext cx="5486400" cy="472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09600" y="76200"/>
            <a:ext cx="7772400" cy="609600"/>
          </a:xfrm>
        </p:spPr>
        <p:txBody>
          <a:bodyPr/>
          <a:lstStyle/>
          <a:p>
            <a:pPr eaLnBrk="1" hangingPunct="1"/>
            <a:r>
              <a:rPr lang="en-US" sz="2400">
                <a:latin typeface="Arial" charset="0"/>
              </a:rPr>
              <a:t>The Urban Heat Island Effect</a:t>
            </a:r>
          </a:p>
        </p:txBody>
      </p:sp>
      <p:sp>
        <p:nvSpPr>
          <p:cNvPr id="55298" name="Rectangle 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55299" name="Rectangle 4"/>
          <p:cNvSpPr>
            <a:spLocks noChangeArrowheads="1"/>
          </p:cNvSpPr>
          <p:nvPr/>
        </p:nvSpPr>
        <p:spPr bwMode="auto">
          <a:xfrm>
            <a:off x="0" y="30861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55300" name="Text Box 5"/>
          <p:cNvSpPr txBox="1">
            <a:spLocks noChangeArrowheads="1"/>
          </p:cNvSpPr>
          <p:nvPr/>
        </p:nvSpPr>
        <p:spPr bwMode="auto">
          <a:xfrm>
            <a:off x="152400" y="6248400"/>
            <a:ext cx="3810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/>
              <a:t>From Kim and Baik 2005, JAM</a:t>
            </a:r>
          </a:p>
        </p:txBody>
      </p:sp>
      <p:pic>
        <p:nvPicPr>
          <p:cNvPr id="55301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7225"/>
            <a:ext cx="9144000" cy="544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09600" y="381000"/>
            <a:ext cx="7772400" cy="609600"/>
          </a:xfrm>
        </p:spPr>
        <p:txBody>
          <a:bodyPr/>
          <a:lstStyle/>
          <a:p>
            <a:pPr eaLnBrk="1" hangingPunct="1"/>
            <a:r>
              <a:rPr lang="en-US" sz="2400">
                <a:latin typeface="Arial" charset="0"/>
              </a:rPr>
              <a:t>The Urban Heat Island Effect</a:t>
            </a:r>
            <a:br>
              <a:rPr lang="en-US" sz="2400">
                <a:latin typeface="Arial" charset="0"/>
              </a:rPr>
            </a:br>
            <a:r>
              <a:rPr lang="en-US" sz="1800">
                <a:latin typeface="Arial" charset="0"/>
              </a:rPr>
              <a:t>Timing and Intensity for Seoul</a:t>
            </a:r>
          </a:p>
        </p:txBody>
      </p:sp>
      <p:sp>
        <p:nvSpPr>
          <p:cNvPr id="56322" name="Rectangle 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56323" name="Rectangle 4"/>
          <p:cNvSpPr>
            <a:spLocks noChangeArrowheads="1"/>
          </p:cNvSpPr>
          <p:nvPr/>
        </p:nvSpPr>
        <p:spPr bwMode="auto">
          <a:xfrm>
            <a:off x="0" y="30861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56324" name="Text Box 7"/>
          <p:cNvSpPr txBox="1">
            <a:spLocks noChangeArrowheads="1"/>
          </p:cNvSpPr>
          <p:nvPr/>
        </p:nvSpPr>
        <p:spPr bwMode="auto">
          <a:xfrm>
            <a:off x="152400" y="6248400"/>
            <a:ext cx="3810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/>
              <a:t>From Kim and Baik 2005, JAM</a:t>
            </a:r>
          </a:p>
        </p:txBody>
      </p:sp>
      <p:pic>
        <p:nvPicPr>
          <p:cNvPr id="56325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143000"/>
            <a:ext cx="4581525" cy="375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6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5825" y="1143000"/>
            <a:ext cx="4448175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09600" y="76200"/>
            <a:ext cx="7772400" cy="609600"/>
          </a:xfrm>
        </p:spPr>
        <p:txBody>
          <a:bodyPr/>
          <a:lstStyle/>
          <a:p>
            <a:pPr eaLnBrk="1" hangingPunct="1"/>
            <a:r>
              <a:rPr lang="en-US" sz="2400">
                <a:latin typeface="Arial" charset="0"/>
              </a:rPr>
              <a:t>The Urban Heat Island Effect</a:t>
            </a:r>
          </a:p>
        </p:txBody>
      </p:sp>
      <p:sp>
        <p:nvSpPr>
          <p:cNvPr id="57346" name="Rectangle 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57347" name="Rectangle 4"/>
          <p:cNvSpPr>
            <a:spLocks noChangeArrowheads="1"/>
          </p:cNvSpPr>
          <p:nvPr/>
        </p:nvSpPr>
        <p:spPr bwMode="auto">
          <a:xfrm>
            <a:off x="0" y="30861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57348" name="Text Box 5"/>
          <p:cNvSpPr txBox="1">
            <a:spLocks noChangeArrowheads="1"/>
          </p:cNvSpPr>
          <p:nvPr/>
        </p:nvSpPr>
        <p:spPr bwMode="auto">
          <a:xfrm>
            <a:off x="152400" y="6248400"/>
            <a:ext cx="3810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/>
              <a:t>From Kim and Baik 2005, JAM</a:t>
            </a:r>
          </a:p>
        </p:txBody>
      </p:sp>
      <p:pic>
        <p:nvPicPr>
          <p:cNvPr id="57349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990600"/>
            <a:ext cx="4819650" cy="4789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50" name="Text Box 7"/>
          <p:cNvSpPr txBox="1">
            <a:spLocks noChangeArrowheads="1"/>
          </p:cNvSpPr>
          <p:nvPr/>
        </p:nvSpPr>
        <p:spPr bwMode="auto">
          <a:xfrm>
            <a:off x="228600" y="1447800"/>
            <a:ext cx="2743200" cy="160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/>
              <a:t>Notice the effect of cloudiness and wind speed on UHI</a:t>
            </a:r>
          </a:p>
          <a:p>
            <a:pPr eaLnBrk="1" hangingPunct="1">
              <a:spcBef>
                <a:spcPct val="50000"/>
              </a:spcBef>
            </a:pPr>
            <a:r>
              <a:rPr lang="en-US" sz="1800"/>
              <a:t>Does the graph make physical sense?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09600" y="76200"/>
            <a:ext cx="7772400" cy="609600"/>
          </a:xfrm>
        </p:spPr>
        <p:txBody>
          <a:bodyPr/>
          <a:lstStyle/>
          <a:p>
            <a:pPr eaLnBrk="1" hangingPunct="1"/>
            <a:r>
              <a:rPr lang="en-US" sz="2400">
                <a:latin typeface="Arial" charset="0"/>
              </a:rPr>
              <a:t>The Urban Heat Island Effect</a:t>
            </a:r>
          </a:p>
        </p:txBody>
      </p:sp>
      <p:sp>
        <p:nvSpPr>
          <p:cNvPr id="58370" name="Rectangle 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58371" name="Rectangle 4"/>
          <p:cNvSpPr>
            <a:spLocks noChangeArrowheads="1"/>
          </p:cNvSpPr>
          <p:nvPr/>
        </p:nvSpPr>
        <p:spPr bwMode="auto">
          <a:xfrm>
            <a:off x="0" y="30861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58372" name="Text Box 5"/>
          <p:cNvSpPr txBox="1">
            <a:spLocks noChangeArrowheads="1"/>
          </p:cNvSpPr>
          <p:nvPr/>
        </p:nvSpPr>
        <p:spPr bwMode="auto">
          <a:xfrm>
            <a:off x="152400" y="6248400"/>
            <a:ext cx="3810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/>
              <a:t>From Kim and Baik 2002, JAM</a:t>
            </a:r>
          </a:p>
        </p:txBody>
      </p:sp>
      <p:pic>
        <p:nvPicPr>
          <p:cNvPr id="58373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663" y="1095375"/>
            <a:ext cx="7686675" cy="466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09600" y="76200"/>
            <a:ext cx="7772400" cy="609600"/>
          </a:xfrm>
        </p:spPr>
        <p:txBody>
          <a:bodyPr/>
          <a:lstStyle/>
          <a:p>
            <a:pPr eaLnBrk="1" hangingPunct="1"/>
            <a:r>
              <a:rPr lang="en-US" sz="2400">
                <a:latin typeface="Arial" charset="0"/>
              </a:rPr>
              <a:t>The Urban Heat Island Effect</a:t>
            </a:r>
          </a:p>
        </p:txBody>
      </p:sp>
      <p:sp>
        <p:nvSpPr>
          <p:cNvPr id="59394" name="Rectangle 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59395" name="Rectangle 4"/>
          <p:cNvSpPr>
            <a:spLocks noChangeArrowheads="1"/>
          </p:cNvSpPr>
          <p:nvPr/>
        </p:nvSpPr>
        <p:spPr bwMode="auto">
          <a:xfrm>
            <a:off x="0" y="30861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59396" name="Text Box 5"/>
          <p:cNvSpPr txBox="1">
            <a:spLocks noChangeArrowheads="1"/>
          </p:cNvSpPr>
          <p:nvPr/>
        </p:nvSpPr>
        <p:spPr bwMode="auto">
          <a:xfrm>
            <a:off x="152400" y="6248400"/>
            <a:ext cx="3810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/>
              <a:t>From Kim and Baik 2002, JAM</a:t>
            </a:r>
          </a:p>
        </p:txBody>
      </p:sp>
      <p:pic>
        <p:nvPicPr>
          <p:cNvPr id="59397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685800"/>
            <a:ext cx="5519738" cy="527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8" name="Text Box 8"/>
          <p:cNvSpPr txBox="1">
            <a:spLocks noChangeArrowheads="1"/>
          </p:cNvSpPr>
          <p:nvPr/>
        </p:nvSpPr>
        <p:spPr bwMode="auto">
          <a:xfrm>
            <a:off x="304800" y="2667000"/>
            <a:ext cx="2514600" cy="146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/>
              <a:t>Heat island effect has seasonal variation…., and appears to be increasing during most seasions.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76200"/>
            <a:ext cx="7772400" cy="609600"/>
          </a:xfrm>
        </p:spPr>
        <p:txBody>
          <a:bodyPr/>
          <a:lstStyle/>
          <a:p>
            <a:pPr eaLnBrk="1" hangingPunct="1"/>
            <a:r>
              <a:rPr lang="en-US" sz="2400">
                <a:latin typeface="Arial" charset="0"/>
              </a:rPr>
              <a:t>Satellite Observations</a:t>
            </a:r>
          </a:p>
        </p:txBody>
      </p:sp>
      <p:pic>
        <p:nvPicPr>
          <p:cNvPr id="17410" name="Picture 7" descr="gemin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524000"/>
            <a:ext cx="6324600" cy="522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Text Box 8"/>
          <p:cNvSpPr txBox="1">
            <a:spLocks noChangeArrowheads="1"/>
          </p:cNvSpPr>
          <p:nvPr/>
        </p:nvSpPr>
        <p:spPr bwMode="auto">
          <a:xfrm>
            <a:off x="228600" y="457200"/>
            <a:ext cx="6553200" cy="105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/>
              <a:t>From Simpson (94)</a:t>
            </a:r>
          </a:p>
          <a:p>
            <a:pPr eaLnBrk="1" hangingPunct="1">
              <a:spcBef>
                <a:spcPct val="50000"/>
              </a:spcBef>
            </a:pPr>
            <a:r>
              <a:rPr lang="en-US" sz="1800"/>
              <a:t>Note coastal clearing and clearing off the coast due to subsidence in the return flow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09600" y="76200"/>
            <a:ext cx="7772400" cy="609600"/>
          </a:xfrm>
        </p:spPr>
        <p:txBody>
          <a:bodyPr/>
          <a:lstStyle/>
          <a:p>
            <a:pPr eaLnBrk="1" hangingPunct="1"/>
            <a:r>
              <a:rPr lang="en-US" sz="2400">
                <a:latin typeface="Arial" charset="0"/>
              </a:rPr>
              <a:t>The Urban Heat Island Effect</a:t>
            </a:r>
          </a:p>
        </p:txBody>
      </p:sp>
      <p:sp>
        <p:nvSpPr>
          <p:cNvPr id="60418" name="Rectangle 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60419" name="Rectangle 4"/>
          <p:cNvSpPr>
            <a:spLocks noChangeArrowheads="1"/>
          </p:cNvSpPr>
          <p:nvPr/>
        </p:nvSpPr>
        <p:spPr bwMode="auto">
          <a:xfrm>
            <a:off x="0" y="30861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60420" name="Text Box 5"/>
          <p:cNvSpPr txBox="1">
            <a:spLocks noChangeArrowheads="1"/>
          </p:cNvSpPr>
          <p:nvPr/>
        </p:nvSpPr>
        <p:spPr bwMode="auto">
          <a:xfrm>
            <a:off x="0" y="762000"/>
            <a:ext cx="9144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sz="1800"/>
              <a:t>Generates a thermal circulation and locally deeper boundary layer in the city</a:t>
            </a:r>
          </a:p>
        </p:txBody>
      </p:sp>
      <p:pic>
        <p:nvPicPr>
          <p:cNvPr id="60421" name="Picture 6" descr="uhe_blprofil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0463" y="3352800"/>
            <a:ext cx="5443537" cy="341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2" name="Picture 7" descr="uhe_thermalcir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0"/>
            <a:ext cx="5291138" cy="2335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23" name="Text Box 8"/>
          <p:cNvSpPr txBox="1">
            <a:spLocks noChangeArrowheads="1"/>
          </p:cNvSpPr>
          <p:nvPr/>
        </p:nvSpPr>
        <p:spPr bwMode="auto">
          <a:xfrm>
            <a:off x="990600" y="4495800"/>
            <a:ext cx="2057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/>
              <a:t>From Stull (91)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ext Box 4"/>
          <p:cNvSpPr txBox="1">
            <a:spLocks noChangeArrowheads="1"/>
          </p:cNvSpPr>
          <p:nvPr/>
        </p:nvSpPr>
        <p:spPr bwMode="auto">
          <a:xfrm>
            <a:off x="228600" y="457200"/>
            <a:ext cx="6553200" cy="105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/>
              <a:t>From Simpson (94)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sz="1800"/>
              <a:t>Note the shallow low-level sb flow (onshore) and the upper return flow in these smoke plumes</a:t>
            </a:r>
          </a:p>
        </p:txBody>
      </p:sp>
      <p:pic>
        <p:nvPicPr>
          <p:cNvPr id="18434" name="Picture 5" descr="plum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752600"/>
            <a:ext cx="7391400" cy="4897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284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/>
              <a:t>Surface Observations:</a:t>
            </a:r>
          </a:p>
          <a:p>
            <a:pPr eaLnBrk="1" hangingPunct="1">
              <a:spcBef>
                <a:spcPct val="50000"/>
              </a:spcBef>
            </a:pPr>
            <a:r>
              <a:rPr lang="en-US" sz="1800"/>
              <a:t>At the surface, passage of the sea breeze is characterized by:</a:t>
            </a:r>
          </a:p>
          <a:p>
            <a:pPr lvl="1" eaLnBrk="1" hangingPunct="1">
              <a:spcBef>
                <a:spcPct val="50000"/>
              </a:spcBef>
              <a:buFontTx/>
              <a:buChar char="•"/>
            </a:pPr>
            <a:r>
              <a:rPr lang="en-US" sz="1800"/>
              <a:t>A temperature drop from 0 – 5-10 deg. C</a:t>
            </a:r>
          </a:p>
          <a:p>
            <a:pPr lvl="1" eaLnBrk="1" hangingPunct="1">
              <a:spcBef>
                <a:spcPct val="50000"/>
              </a:spcBef>
              <a:buFontTx/>
              <a:buChar char="•"/>
            </a:pPr>
            <a:r>
              <a:rPr lang="en-US" sz="1800"/>
              <a:t>Change in wind speed and/or direction</a:t>
            </a:r>
          </a:p>
          <a:p>
            <a:pPr lvl="1" eaLnBrk="1" hangingPunct="1">
              <a:spcBef>
                <a:spcPct val="50000"/>
              </a:spcBef>
              <a:buFontTx/>
              <a:buChar char="•"/>
            </a:pPr>
            <a:r>
              <a:rPr lang="en-US" sz="1800"/>
              <a:t>Moisture increase</a:t>
            </a:r>
          </a:p>
          <a:p>
            <a:pPr lvl="1" eaLnBrk="1" hangingPunct="1">
              <a:spcBef>
                <a:spcPct val="50000"/>
              </a:spcBef>
              <a:buFontTx/>
              <a:buChar char="•"/>
            </a:pPr>
            <a:r>
              <a:rPr lang="en-US" sz="1800"/>
              <a:t>Pressure often does not change much, if at all</a:t>
            </a:r>
          </a:p>
          <a:p>
            <a:pPr eaLnBrk="1" hangingPunct="1">
              <a:spcBef>
                <a:spcPct val="50000"/>
              </a:spcBef>
            </a:pPr>
            <a:endParaRPr lang="en-US" sz="180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800"/>
              <a:t>Observations during CaPE</a:t>
            </a:r>
          </a:p>
        </p:txBody>
      </p:sp>
      <p:pic>
        <p:nvPicPr>
          <p:cNvPr id="20482" name="Picture 3" descr="cape_networ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609600"/>
            <a:ext cx="484505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800"/>
              <a:t>Observations during CaPE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sz="1400"/>
              <a:t>From Wakimoto and Atkins (94, MWR)</a:t>
            </a:r>
          </a:p>
        </p:txBody>
      </p:sp>
      <p:pic>
        <p:nvPicPr>
          <p:cNvPr id="2150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762000"/>
            <a:ext cx="7315200" cy="5951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1625</TotalTime>
  <Words>1350</Words>
  <Application>Microsoft Macintosh PowerPoint</Application>
  <PresentationFormat>On-screen Show (4:3)</PresentationFormat>
  <Paragraphs>181</Paragraphs>
  <Slides>50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6" baseType="lpstr">
      <vt:lpstr>Arial</vt:lpstr>
      <vt:lpstr>ＭＳ Ｐゴシック</vt:lpstr>
      <vt:lpstr>Calibri</vt:lpstr>
      <vt:lpstr>Symbol</vt:lpstr>
      <vt:lpstr>Default Design</vt:lpstr>
      <vt:lpstr>Microsoft Equation 3.0</vt:lpstr>
      <vt:lpstr>Thermally Driven Circulations  </vt:lpstr>
      <vt:lpstr>The Sea Breeze</vt:lpstr>
      <vt:lpstr>The Sea/Land Breeze Circulation </vt:lpstr>
      <vt:lpstr>The Sea/Land Breeze Circulation </vt:lpstr>
      <vt:lpstr>Satellite Observations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Sea Breeze – Forecast issues</vt:lpstr>
      <vt:lpstr>The Sea Breeze – Inland penetration distance</vt:lpstr>
      <vt:lpstr>Data for Lake Breezes</vt:lpstr>
      <vt:lpstr>WAF</vt:lpstr>
      <vt:lpstr>Frysinger et al. 02 - WAF</vt:lpstr>
      <vt:lpstr>Movement of the sea breeze</vt:lpstr>
      <vt:lpstr>Density Currents:</vt:lpstr>
      <vt:lpstr>Anatomy of a density current:</vt:lpstr>
      <vt:lpstr>Instabilities on the density current head</vt:lpstr>
      <vt:lpstr>Instabilities on the density current head</vt:lpstr>
      <vt:lpstr>Density current propagation speed</vt:lpstr>
      <vt:lpstr>Density current propagation speed</vt:lpstr>
      <vt:lpstr>Is the sea breeze moving like a density current?</vt:lpstr>
      <vt:lpstr>Is the sea breeze moving like a density current?</vt:lpstr>
      <vt:lpstr>High resolution lidar observations of a thermal circulation in Central CA</vt:lpstr>
      <vt:lpstr>High resolution lidar observations of a thermal circulation in Central CA</vt:lpstr>
      <vt:lpstr>High resolution lidar observations of a thermal circulation in Central CA</vt:lpstr>
      <vt:lpstr>The Urban Heat Island Effect</vt:lpstr>
      <vt:lpstr>The Urban Heat Island Effect</vt:lpstr>
      <vt:lpstr>The Urban Heat Island Effect</vt:lpstr>
      <vt:lpstr>The Urban Heat Island Effect</vt:lpstr>
      <vt:lpstr>The Urban Heat Island Effect</vt:lpstr>
      <vt:lpstr>The Urban Heat Island Effect Timing and Intensity for Seoul</vt:lpstr>
      <vt:lpstr>The Urban Heat Island Effect</vt:lpstr>
      <vt:lpstr>The Urban Heat Island Effect</vt:lpstr>
      <vt:lpstr>The Urban Heat Island Effect</vt:lpstr>
      <vt:lpstr>The Urban Heat Island Effect</vt:lpstr>
    </vt:vector>
  </TitlesOfParts>
  <Company>LSC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Definition of Mesoscale Meteorology</dc:title>
  <dc:creator>nta12290</dc:creator>
  <cp:lastModifiedBy>OIT OIT</cp:lastModifiedBy>
  <cp:revision>38</cp:revision>
  <dcterms:created xsi:type="dcterms:W3CDTF">2005-12-13T15:19:36Z</dcterms:created>
  <dcterms:modified xsi:type="dcterms:W3CDTF">2013-02-05T15:22:45Z</dcterms:modified>
</cp:coreProperties>
</file>