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7" r:id="rId4"/>
    <p:sldId id="289" r:id="rId5"/>
    <p:sldId id="296" r:id="rId6"/>
    <p:sldId id="297" r:id="rId7"/>
    <p:sldId id="276" r:id="rId8"/>
    <p:sldId id="278" r:id="rId9"/>
    <p:sldId id="279" r:id="rId10"/>
    <p:sldId id="280" r:id="rId11"/>
    <p:sldId id="281" r:id="rId12"/>
    <p:sldId id="282" r:id="rId13"/>
    <p:sldId id="283" r:id="rId14"/>
    <p:sldId id="284" r:id="rId15"/>
    <p:sldId id="285" r:id="rId16"/>
    <p:sldId id="286" r:id="rId17"/>
    <p:sldId id="287" r:id="rId18"/>
    <p:sldId id="288" r:id="rId19"/>
    <p:sldId id="290" r:id="rId20"/>
    <p:sldId id="291" r:id="rId21"/>
    <p:sldId id="293" r:id="rId22"/>
    <p:sldId id="294" r:id="rId23"/>
    <p:sldId id="295" r:id="rId24"/>
    <p:sldId id="29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2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382F6BF-FE50-7248-9222-37DA70C888BF}" type="slidenum">
              <a:rPr lang="en-US"/>
              <a:pPr>
                <a:defRPr/>
              </a:pPr>
              <a:t>‹#›</a:t>
            </a:fld>
            <a:endParaRPr lang="en-US"/>
          </a:p>
        </p:txBody>
      </p:sp>
    </p:spTree>
    <p:extLst>
      <p:ext uri="{BB962C8B-B14F-4D97-AF65-F5344CB8AC3E}">
        <p14:creationId xmlns:p14="http://schemas.microsoft.com/office/powerpoint/2010/main" val="2700035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643CA0-700A-084C-AB26-8A794A0AC42E}" type="slidenum">
              <a:rPr lang="en-US" sz="1200"/>
              <a:pPr eaLnBrk="1" hangingPunct="1"/>
              <a:t>1</a:t>
            </a:fld>
            <a:endParaRPr lang="en-US" sz="1200"/>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D37256-8E9D-7A49-BE8E-6E7068C53641}" type="slidenum">
              <a:rPr lang="en-US" sz="1200"/>
              <a:pPr eaLnBrk="1" hangingPunct="1"/>
              <a:t>12</a:t>
            </a:fld>
            <a:endParaRPr lang="en-US" sz="1200"/>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2D31B-ADC6-E743-932A-C4C889BFC127}" type="slidenum">
              <a:rPr lang="en-US" sz="1200"/>
              <a:pPr eaLnBrk="1" hangingPunct="1"/>
              <a:t>13</a:t>
            </a:fld>
            <a:endParaRPr lang="en-US" sz="1200"/>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5F8951-7A57-3847-A928-357E47AE6619}" type="slidenum">
              <a:rPr lang="en-US" sz="1200"/>
              <a:pPr eaLnBrk="1" hangingPunct="1"/>
              <a:t>14</a:t>
            </a:fld>
            <a:endParaRPr lang="en-US" sz="1200"/>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006956-CE30-BF44-A643-54C7C91B7115}" type="slidenum">
              <a:rPr lang="en-US" sz="1200"/>
              <a:pPr eaLnBrk="1" hangingPunct="1"/>
              <a:t>15</a:t>
            </a:fld>
            <a:endParaRPr lang="en-US" sz="1200"/>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1D3AB4-BF8B-6044-AD7A-C6DB3DEFEFD5}" type="slidenum">
              <a:rPr lang="en-US" sz="1200"/>
              <a:pPr eaLnBrk="1" hangingPunct="1"/>
              <a:t>16</a:t>
            </a:fld>
            <a:endParaRPr lang="en-US" sz="1200"/>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6FED3E-1229-FE41-91BB-BBA5525CEF46}" type="slidenum">
              <a:rPr lang="en-US" sz="1200"/>
              <a:pPr eaLnBrk="1" hangingPunct="1"/>
              <a:t>17</a:t>
            </a:fld>
            <a:endParaRPr lang="en-US" sz="1200"/>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21E06D-EF44-7044-A327-DBB25A38F424}" type="slidenum">
              <a:rPr lang="en-US" sz="1200"/>
              <a:pPr eaLnBrk="1" hangingPunct="1"/>
              <a:t>18</a:t>
            </a:fld>
            <a:endParaRPr lang="en-US" sz="1200"/>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B168D4-7FA6-034B-AE5D-FFE91F2874A3}" type="slidenum">
              <a:rPr lang="en-US" sz="1200"/>
              <a:pPr eaLnBrk="1" hangingPunct="1"/>
              <a:t>19</a:t>
            </a:fld>
            <a:endParaRPr lang="en-US" sz="1200"/>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F1C1-2A12-5B4D-9B0D-6EFF68F24034}" type="slidenum">
              <a:rPr lang="en-US" sz="1200"/>
              <a:pPr eaLnBrk="1" hangingPunct="1"/>
              <a:t>20</a:t>
            </a:fld>
            <a:endParaRPr lang="en-US" sz="1200"/>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8E7613-FAA1-0E40-90B4-8AA75BAABCCF}" type="slidenum">
              <a:rPr lang="en-US" sz="1200"/>
              <a:pPr eaLnBrk="1" hangingPunct="1"/>
              <a:t>21</a:t>
            </a:fld>
            <a:endParaRPr lang="en-US" sz="1200"/>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A9419B-382A-EA4A-87E8-594FCD819E20}" type="slidenum">
              <a:rPr lang="en-US" sz="1200"/>
              <a:pPr eaLnBrk="1" hangingPunct="1"/>
              <a:t>2</a:t>
            </a:fld>
            <a:endParaRPr lang="en-US" sz="1200"/>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82E682-5718-AB4A-8892-7FD8E9D27365}" type="slidenum">
              <a:rPr lang="en-US" sz="1200"/>
              <a:pPr eaLnBrk="1" hangingPunct="1"/>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7B776D-72F9-C14A-BBDC-BB1DA3D7AF0C}" type="slidenum">
              <a:rPr lang="en-US" sz="1200"/>
              <a:pPr eaLnBrk="1" hangingPunct="1"/>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6E3469-7C07-3A4C-94F3-525386FB8BC5}" type="slidenum">
              <a:rPr lang="en-US" sz="1200"/>
              <a:pPr eaLnBrk="1" hangingPunct="1"/>
              <a:t>24</a:t>
            </a:fld>
            <a:endParaRPr lang="en-US" sz="1200"/>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92CD59-2C9A-A84C-B5F7-A60683A82FE4}" type="slidenum">
              <a:rPr lang="en-US" sz="1200"/>
              <a:pPr eaLnBrk="1" hangingPunct="1"/>
              <a:t>3</a:t>
            </a:fld>
            <a:endParaRPr lang="en-US" sz="1200"/>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AE7BE1-D0E3-384F-B020-4317C724EA67}" type="slidenum">
              <a:rPr lang="en-US" sz="1200"/>
              <a:pPr eaLnBrk="1" hangingPunct="1"/>
              <a:t>4</a:t>
            </a:fld>
            <a:endParaRPr lang="en-US" sz="1200"/>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C349DF-51A9-6241-BA7F-1DCEE53B4F7A}" type="slidenum">
              <a:rPr lang="en-US" sz="1200"/>
              <a:pPr eaLnBrk="1" hangingPunct="1"/>
              <a:t>7</a:t>
            </a:fld>
            <a:endParaRPr lang="en-US" sz="1200"/>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756501-F1CC-FC4B-B3A2-AFB9AD81C663}" type="slidenum">
              <a:rPr lang="en-US" sz="1200"/>
              <a:pPr eaLnBrk="1" hangingPunct="1"/>
              <a:t>8</a:t>
            </a:fld>
            <a:endParaRPr lang="en-US" sz="1200"/>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C96160-D444-C249-A055-59007368A85C}" type="slidenum">
              <a:rPr lang="en-US" sz="1200"/>
              <a:pPr eaLnBrk="1" hangingPunct="1"/>
              <a:t>9</a:t>
            </a:fld>
            <a:endParaRPr lang="en-US" sz="1200"/>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D576EC-3963-5C4F-8EE6-C895D6819696}" type="slidenum">
              <a:rPr lang="en-US" sz="1200"/>
              <a:pPr eaLnBrk="1" hangingPunct="1"/>
              <a:t>10</a:t>
            </a:fld>
            <a:endParaRPr lang="en-US" sz="1200"/>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02E939-A8B2-9A4D-BF29-C8B1AE30919C}" type="slidenum">
              <a:rPr lang="en-US" sz="1200"/>
              <a:pPr eaLnBrk="1" hangingPunct="1"/>
              <a:t>11</a:t>
            </a:fld>
            <a:endParaRPr lang="en-US" sz="1200"/>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78FEF-5833-514F-A8AA-63DB3D83D2D9}" type="slidenum">
              <a:rPr lang="en-US"/>
              <a:pPr>
                <a:defRPr/>
              </a:pPr>
              <a:t>‹#›</a:t>
            </a:fld>
            <a:endParaRPr lang="en-US"/>
          </a:p>
        </p:txBody>
      </p:sp>
    </p:spTree>
    <p:extLst>
      <p:ext uri="{BB962C8B-B14F-4D97-AF65-F5344CB8AC3E}">
        <p14:creationId xmlns:p14="http://schemas.microsoft.com/office/powerpoint/2010/main" val="327765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5DBC6-DB10-2B4F-830A-D4813FAFD08E}" type="slidenum">
              <a:rPr lang="en-US"/>
              <a:pPr>
                <a:defRPr/>
              </a:pPr>
              <a:t>‹#›</a:t>
            </a:fld>
            <a:endParaRPr lang="en-US"/>
          </a:p>
        </p:txBody>
      </p:sp>
    </p:spTree>
    <p:extLst>
      <p:ext uri="{BB962C8B-B14F-4D97-AF65-F5344CB8AC3E}">
        <p14:creationId xmlns:p14="http://schemas.microsoft.com/office/powerpoint/2010/main" val="116052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AC6D2-7877-5F42-9EA5-E3E62FE2821B}" type="slidenum">
              <a:rPr lang="en-US"/>
              <a:pPr>
                <a:defRPr/>
              </a:pPr>
              <a:t>‹#›</a:t>
            </a:fld>
            <a:endParaRPr lang="en-US"/>
          </a:p>
        </p:txBody>
      </p:sp>
    </p:spTree>
    <p:extLst>
      <p:ext uri="{BB962C8B-B14F-4D97-AF65-F5344CB8AC3E}">
        <p14:creationId xmlns:p14="http://schemas.microsoft.com/office/powerpoint/2010/main" val="51413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2EAB13-67D8-6C4E-BE11-42C66142B94A}" type="slidenum">
              <a:rPr lang="en-US"/>
              <a:pPr>
                <a:defRPr/>
              </a:pPr>
              <a:t>‹#›</a:t>
            </a:fld>
            <a:endParaRPr lang="en-US"/>
          </a:p>
        </p:txBody>
      </p:sp>
    </p:spTree>
    <p:extLst>
      <p:ext uri="{BB962C8B-B14F-4D97-AF65-F5344CB8AC3E}">
        <p14:creationId xmlns:p14="http://schemas.microsoft.com/office/powerpoint/2010/main" val="116154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4E50C-2F18-6F46-8D6B-191B1E4B63A6}" type="slidenum">
              <a:rPr lang="en-US"/>
              <a:pPr>
                <a:defRPr/>
              </a:pPr>
              <a:t>‹#›</a:t>
            </a:fld>
            <a:endParaRPr lang="en-US"/>
          </a:p>
        </p:txBody>
      </p:sp>
    </p:spTree>
    <p:extLst>
      <p:ext uri="{BB962C8B-B14F-4D97-AF65-F5344CB8AC3E}">
        <p14:creationId xmlns:p14="http://schemas.microsoft.com/office/powerpoint/2010/main" val="154294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0BF13C-5B29-4945-97BF-DFBB235637DD}" type="slidenum">
              <a:rPr lang="en-US"/>
              <a:pPr>
                <a:defRPr/>
              </a:pPr>
              <a:t>‹#›</a:t>
            </a:fld>
            <a:endParaRPr lang="en-US"/>
          </a:p>
        </p:txBody>
      </p:sp>
    </p:spTree>
    <p:extLst>
      <p:ext uri="{BB962C8B-B14F-4D97-AF65-F5344CB8AC3E}">
        <p14:creationId xmlns:p14="http://schemas.microsoft.com/office/powerpoint/2010/main" val="276345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BC75D6-9F64-D543-9CA7-E6DC8DA766E8}" type="slidenum">
              <a:rPr lang="en-US"/>
              <a:pPr>
                <a:defRPr/>
              </a:pPr>
              <a:t>‹#›</a:t>
            </a:fld>
            <a:endParaRPr lang="en-US"/>
          </a:p>
        </p:txBody>
      </p:sp>
    </p:spTree>
    <p:extLst>
      <p:ext uri="{BB962C8B-B14F-4D97-AF65-F5344CB8AC3E}">
        <p14:creationId xmlns:p14="http://schemas.microsoft.com/office/powerpoint/2010/main" val="61556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328FBD-670E-B240-B272-8BCCC91FEE88}" type="slidenum">
              <a:rPr lang="en-US"/>
              <a:pPr>
                <a:defRPr/>
              </a:pPr>
              <a:t>‹#›</a:t>
            </a:fld>
            <a:endParaRPr lang="en-US"/>
          </a:p>
        </p:txBody>
      </p:sp>
    </p:spTree>
    <p:extLst>
      <p:ext uri="{BB962C8B-B14F-4D97-AF65-F5344CB8AC3E}">
        <p14:creationId xmlns:p14="http://schemas.microsoft.com/office/powerpoint/2010/main" val="255680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20403D-1A44-F24F-91C9-C4A98D670E1B}" type="slidenum">
              <a:rPr lang="en-US"/>
              <a:pPr>
                <a:defRPr/>
              </a:pPr>
              <a:t>‹#›</a:t>
            </a:fld>
            <a:endParaRPr lang="en-US"/>
          </a:p>
        </p:txBody>
      </p:sp>
    </p:spTree>
    <p:extLst>
      <p:ext uri="{BB962C8B-B14F-4D97-AF65-F5344CB8AC3E}">
        <p14:creationId xmlns:p14="http://schemas.microsoft.com/office/powerpoint/2010/main" val="330000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F1999-F8C5-9E46-A9B8-4D71A4EDBFF5}" type="slidenum">
              <a:rPr lang="en-US"/>
              <a:pPr>
                <a:defRPr/>
              </a:pPr>
              <a:t>‹#›</a:t>
            </a:fld>
            <a:endParaRPr lang="en-US"/>
          </a:p>
        </p:txBody>
      </p:sp>
    </p:spTree>
    <p:extLst>
      <p:ext uri="{BB962C8B-B14F-4D97-AF65-F5344CB8AC3E}">
        <p14:creationId xmlns:p14="http://schemas.microsoft.com/office/powerpoint/2010/main" val="176737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AD53F2-672E-B14E-A2EE-0A9F2C1A39E7}" type="slidenum">
              <a:rPr lang="en-US"/>
              <a:pPr>
                <a:defRPr/>
              </a:pPr>
              <a:t>‹#›</a:t>
            </a:fld>
            <a:endParaRPr lang="en-US"/>
          </a:p>
        </p:txBody>
      </p:sp>
    </p:spTree>
    <p:extLst>
      <p:ext uri="{BB962C8B-B14F-4D97-AF65-F5344CB8AC3E}">
        <p14:creationId xmlns:p14="http://schemas.microsoft.com/office/powerpoint/2010/main" val="1313266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5A14B6B-5266-7148-BB6C-5352C43EDA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graphics/davis_trier_session3_movie.avi" TargetMode="External"/><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5.png"/><Relationship Id="rId5" Type="http://schemas.openxmlformats.org/officeDocument/2006/relationships/image" Target="../media/image2.png"/><Relationship Id="rId6" Type="http://schemas.openxmlformats.org/officeDocument/2006/relationships/oleObject" Target="../embeddings/oleObject1.bin"/><Relationship Id="rId7" Type="http://schemas.openxmlformats.org/officeDocument/2006/relationships/image" Target="../media/image33.wmf"/><Relationship Id="rId8" Type="http://schemas.openxmlformats.org/officeDocument/2006/relationships/oleObject" Target="../embeddings/oleObject2.bin"/><Relationship Id="rId9" Type="http://schemas.openxmlformats.org/officeDocument/2006/relationships/image" Target="../media/image34.wmf"/><Relationship Id="rId10"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762000" y="0"/>
            <a:ext cx="7772400" cy="762000"/>
          </a:xfrm>
        </p:spPr>
        <p:txBody>
          <a:bodyPr/>
          <a:lstStyle/>
          <a:p>
            <a:pPr algn="l" eaLnBrk="1" hangingPunct="1"/>
            <a:r>
              <a:rPr lang="en-US" sz="2800">
                <a:latin typeface="Arial" charset="0"/>
              </a:rPr>
              <a:t>Squall Lines</a:t>
            </a:r>
          </a:p>
        </p:txBody>
      </p:sp>
      <p:sp>
        <p:nvSpPr>
          <p:cNvPr id="14338" name="Rectangle 3"/>
          <p:cNvSpPr>
            <a:spLocks noGrp="1" noChangeArrowheads="1"/>
          </p:cNvSpPr>
          <p:nvPr>
            <p:ph type="subTitle" idx="1"/>
          </p:nvPr>
        </p:nvSpPr>
        <p:spPr>
          <a:xfrm>
            <a:off x="0" y="1219200"/>
            <a:ext cx="4876800" cy="5181600"/>
          </a:xfrm>
        </p:spPr>
        <p:txBody>
          <a:bodyPr/>
          <a:lstStyle/>
          <a:p>
            <a:pPr algn="l" eaLnBrk="1" hangingPunct="1">
              <a:buFontTx/>
              <a:buChar char="•"/>
            </a:pPr>
            <a:r>
              <a:rPr lang="en-US" sz="1600">
                <a:latin typeface="Arial" charset="0"/>
              </a:rPr>
              <a:t>Loosely defined:  A line of either ordinary cells or supercells of finite length (10- hundreds of km) that may contain a stratiform rain region either behind, parallel to, or ahead of the convective line.</a:t>
            </a:r>
          </a:p>
          <a:p>
            <a:pPr algn="l" eaLnBrk="1" hangingPunct="1">
              <a:buFontTx/>
              <a:buChar char="•"/>
            </a:pPr>
            <a:r>
              <a:rPr lang="en-US" sz="1600">
                <a:latin typeface="Arial" charset="0"/>
              </a:rPr>
              <a:t>Most of the time, the stratiform rain region is behind the convective line</a:t>
            </a:r>
          </a:p>
          <a:p>
            <a:pPr algn="l" eaLnBrk="1" hangingPunct="1">
              <a:buFontTx/>
              <a:buChar char="•"/>
            </a:pPr>
            <a:r>
              <a:rPr lang="en-US" sz="1600">
                <a:latin typeface="Arial" charset="0"/>
              </a:rPr>
              <a:t>Long lived</a:t>
            </a:r>
          </a:p>
          <a:p>
            <a:pPr algn="l" eaLnBrk="1" hangingPunct="1">
              <a:buFontTx/>
              <a:buChar char="•"/>
            </a:pPr>
            <a:r>
              <a:rPr lang="en-US" sz="1600">
                <a:latin typeface="Arial" charset="0"/>
              </a:rPr>
              <a:t>Often are quasi-2D (linear) but can contain three-D structure</a:t>
            </a:r>
          </a:p>
        </p:txBody>
      </p:sp>
      <p:pic>
        <p:nvPicPr>
          <p:cNvPr id="14339" name="Picture 11" descr="7mcp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810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3" descr="7150956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429000"/>
            <a:ext cx="34766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subTitle" idx="1"/>
          </p:nvPr>
        </p:nvSpPr>
        <p:spPr>
          <a:xfrm>
            <a:off x="0" y="381000"/>
            <a:ext cx="9144000" cy="457200"/>
          </a:xfrm>
        </p:spPr>
        <p:txBody>
          <a:bodyPr/>
          <a:lstStyle/>
          <a:p>
            <a:pPr eaLnBrk="1" hangingPunct="1"/>
            <a:r>
              <a:rPr lang="en-US" sz="1800">
                <a:latin typeface="Arial" charset="0"/>
              </a:rPr>
              <a:t>Squall line 2-D evolution</a:t>
            </a:r>
          </a:p>
        </p:txBody>
      </p:sp>
      <p:pic>
        <p:nvPicPr>
          <p:cNvPr id="29698" name="Picture 6" descr="rij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2861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7"/>
          <p:cNvSpPr txBox="1">
            <a:spLocks noChangeArrowheads="1"/>
          </p:cNvSpPr>
          <p:nvPr/>
        </p:nvSpPr>
        <p:spPr bwMode="auto">
          <a:xfrm>
            <a:off x="152400" y="1447800"/>
            <a:ext cx="45720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If the updraft contains very warm, positively buoyant air, the meso low will be very strong and generate a very strong rear inflow – called a rear inflow jet.</a:t>
            </a:r>
          </a:p>
          <a:p>
            <a:pPr eaLnBrk="1" hangingPunct="1">
              <a:spcBef>
                <a:spcPct val="50000"/>
              </a:spcBef>
            </a:pPr>
            <a:r>
              <a:rPr lang="en-US" sz="1800"/>
              <a:t>This will happen when the CAPE is quite large</a:t>
            </a:r>
          </a:p>
          <a:p>
            <a:pPr eaLnBrk="1" hangingPunct="1">
              <a:spcBef>
                <a:spcPct val="50000"/>
              </a:spcBef>
            </a:pPr>
            <a:endParaRPr lang="en-US" sz="1800"/>
          </a:p>
          <a:p>
            <a:pPr eaLnBrk="1" hangingPunct="1">
              <a:spcBef>
                <a:spcPct val="50000"/>
              </a:spcBef>
            </a:pPr>
            <a:r>
              <a:rPr lang="en-US" sz="1800"/>
              <a:t>The rear inflow will, therefore, be weaker when the CAPE is smaller.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subTitle" idx="1"/>
          </p:nvPr>
        </p:nvSpPr>
        <p:spPr>
          <a:xfrm>
            <a:off x="304800" y="533400"/>
            <a:ext cx="5029200" cy="5486400"/>
          </a:xfrm>
        </p:spPr>
        <p:txBody>
          <a:bodyPr/>
          <a:lstStyle/>
          <a:p>
            <a:pPr algn="l" eaLnBrk="1" hangingPunct="1">
              <a:buFontTx/>
              <a:buChar char="•"/>
            </a:pPr>
            <a:r>
              <a:rPr lang="en-US" sz="1600">
                <a:latin typeface="Arial" charset="0"/>
              </a:rPr>
              <a:t>If the buoyancy gradient associated with the warm air in the ascending FTR flow is less than the buoyancy gradient on the back edge of the cold pool, then the RIJ will descend to the ground well behind the leading edge of the system</a:t>
            </a:r>
          </a:p>
          <a:p>
            <a:pPr algn="l" eaLnBrk="1" hangingPunct="1">
              <a:buFontTx/>
              <a:buChar char="•"/>
            </a:pPr>
            <a:r>
              <a:rPr lang="en-US" sz="1600">
                <a:latin typeface="Arial" charset="0"/>
              </a:rPr>
              <a:t>This often occurs when the environmental shear is weak-moderate</a:t>
            </a:r>
          </a:p>
          <a:p>
            <a:pPr algn="l" eaLnBrk="1" hangingPunct="1">
              <a:buFontTx/>
              <a:buChar char="•"/>
            </a:pPr>
            <a:endParaRPr lang="en-US" sz="1600">
              <a:latin typeface="Arial" charset="0"/>
            </a:endParaRPr>
          </a:p>
          <a:p>
            <a:pPr algn="l" eaLnBrk="1" hangingPunct="1">
              <a:buFontTx/>
              <a:buChar char="•"/>
            </a:pPr>
            <a:endParaRPr lang="en-US" sz="1600">
              <a:latin typeface="Arial" charset="0"/>
            </a:endParaRPr>
          </a:p>
          <a:p>
            <a:pPr algn="l" eaLnBrk="1" hangingPunct="1">
              <a:buFontTx/>
              <a:buChar char="•"/>
            </a:pPr>
            <a:endParaRPr lang="en-US" sz="1600">
              <a:latin typeface="Arial" charset="0"/>
            </a:endParaRPr>
          </a:p>
          <a:p>
            <a:pPr algn="l" eaLnBrk="1" hangingPunct="1">
              <a:buFontTx/>
              <a:buChar char="•"/>
            </a:pPr>
            <a:r>
              <a:rPr lang="en-US" sz="1600">
                <a:latin typeface="Arial" charset="0"/>
              </a:rPr>
              <a:t>When the buoyancy gradient associated with the warm air in the ascending FTR flow is similar in magnitude the that with the back edge of the cold pool, the RIJ will tend to remain elevated and descend when it reaches the leading edge of the convective system.</a:t>
            </a:r>
          </a:p>
          <a:p>
            <a:pPr algn="l" eaLnBrk="1" hangingPunct="1">
              <a:buFontTx/>
              <a:buChar char="•"/>
            </a:pPr>
            <a:r>
              <a:rPr lang="en-US" sz="1600">
                <a:latin typeface="Arial" charset="0"/>
              </a:rPr>
              <a:t>This often occurs when the environmental shear is stronger</a:t>
            </a:r>
          </a:p>
          <a:p>
            <a:pPr algn="l" eaLnBrk="1" hangingPunct="1">
              <a:buFontTx/>
              <a:buChar char="•"/>
            </a:pPr>
            <a:r>
              <a:rPr lang="en-US" sz="1600">
                <a:latin typeface="Arial" charset="0"/>
              </a:rPr>
              <a:t>This scenario is often associated with strong bow echo formation </a:t>
            </a:r>
          </a:p>
        </p:txBody>
      </p:sp>
      <p:pic>
        <p:nvPicPr>
          <p:cNvPr id="31746" name="Picture 5" descr="scenar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334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7" descr="scenar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3528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Freeform 12"/>
          <p:cNvSpPr>
            <a:spLocks/>
          </p:cNvSpPr>
          <p:nvPr/>
        </p:nvSpPr>
        <p:spPr bwMode="auto">
          <a:xfrm>
            <a:off x="1752600" y="292100"/>
            <a:ext cx="4038600" cy="1460500"/>
          </a:xfrm>
          <a:custGeom>
            <a:avLst/>
            <a:gdLst>
              <a:gd name="T0" fmla="*/ 0 w 2544"/>
              <a:gd name="T1" fmla="*/ 317500 h 920"/>
              <a:gd name="T2" fmla="*/ 304800 w 2544"/>
              <a:gd name="T3" fmla="*/ 165100 h 920"/>
              <a:gd name="T4" fmla="*/ 1371600 w 2544"/>
              <a:gd name="T5" fmla="*/ 12700 h 920"/>
              <a:gd name="T6" fmla="*/ 2667000 w 2544"/>
              <a:gd name="T7" fmla="*/ 88900 h 920"/>
              <a:gd name="T8" fmla="*/ 3429000 w 2544"/>
              <a:gd name="T9" fmla="*/ 469900 h 920"/>
              <a:gd name="T10" fmla="*/ 4038600 w 2544"/>
              <a:gd name="T11" fmla="*/ 1460500 h 920"/>
              <a:gd name="T12" fmla="*/ 0 60000 65536"/>
              <a:gd name="T13" fmla="*/ 0 60000 65536"/>
              <a:gd name="T14" fmla="*/ 0 60000 65536"/>
              <a:gd name="T15" fmla="*/ 0 60000 65536"/>
              <a:gd name="T16" fmla="*/ 0 60000 65536"/>
              <a:gd name="T17" fmla="*/ 0 60000 65536"/>
              <a:gd name="T18" fmla="*/ 0 w 2544"/>
              <a:gd name="T19" fmla="*/ 0 h 920"/>
              <a:gd name="T20" fmla="*/ 2544 w 2544"/>
              <a:gd name="T21" fmla="*/ 920 h 920"/>
            </a:gdLst>
            <a:ahLst/>
            <a:cxnLst>
              <a:cxn ang="T12">
                <a:pos x="T0" y="T1"/>
              </a:cxn>
              <a:cxn ang="T13">
                <a:pos x="T2" y="T3"/>
              </a:cxn>
              <a:cxn ang="T14">
                <a:pos x="T4" y="T5"/>
              </a:cxn>
              <a:cxn ang="T15">
                <a:pos x="T6" y="T7"/>
              </a:cxn>
              <a:cxn ang="T16">
                <a:pos x="T8" y="T9"/>
              </a:cxn>
              <a:cxn ang="T17">
                <a:pos x="T10" y="T11"/>
              </a:cxn>
            </a:cxnLst>
            <a:rect l="T18" t="T19" r="T20" b="T21"/>
            <a:pathLst>
              <a:path w="2544" h="920">
                <a:moveTo>
                  <a:pt x="0" y="200"/>
                </a:moveTo>
                <a:cubicBezTo>
                  <a:pt x="24" y="168"/>
                  <a:pt x="48" y="136"/>
                  <a:pt x="192" y="104"/>
                </a:cubicBezTo>
                <a:cubicBezTo>
                  <a:pt x="336" y="72"/>
                  <a:pt x="616" y="16"/>
                  <a:pt x="864" y="8"/>
                </a:cubicBezTo>
                <a:cubicBezTo>
                  <a:pt x="1112" y="0"/>
                  <a:pt x="1464" y="8"/>
                  <a:pt x="1680" y="56"/>
                </a:cubicBezTo>
                <a:cubicBezTo>
                  <a:pt x="1896" y="104"/>
                  <a:pt x="2016" y="152"/>
                  <a:pt x="2160" y="296"/>
                </a:cubicBezTo>
                <a:cubicBezTo>
                  <a:pt x="2304" y="440"/>
                  <a:pt x="2424" y="680"/>
                  <a:pt x="2544" y="920"/>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49" name="Freeform 13"/>
          <p:cNvSpPr>
            <a:spLocks/>
          </p:cNvSpPr>
          <p:nvPr/>
        </p:nvSpPr>
        <p:spPr bwMode="auto">
          <a:xfrm>
            <a:off x="3276600" y="1295400"/>
            <a:ext cx="2133600" cy="1168400"/>
          </a:xfrm>
          <a:custGeom>
            <a:avLst/>
            <a:gdLst>
              <a:gd name="T0" fmla="*/ 0 w 1344"/>
              <a:gd name="T1" fmla="*/ 0 h 736"/>
              <a:gd name="T2" fmla="*/ 762000 w 1344"/>
              <a:gd name="T3" fmla="*/ 990600 h 736"/>
              <a:gd name="T4" fmla="*/ 2133600 w 1344"/>
              <a:gd name="T5" fmla="*/ 1066800 h 736"/>
              <a:gd name="T6" fmla="*/ 0 60000 65536"/>
              <a:gd name="T7" fmla="*/ 0 60000 65536"/>
              <a:gd name="T8" fmla="*/ 0 60000 65536"/>
              <a:gd name="T9" fmla="*/ 0 w 1344"/>
              <a:gd name="T10" fmla="*/ 0 h 736"/>
              <a:gd name="T11" fmla="*/ 1344 w 1344"/>
              <a:gd name="T12" fmla="*/ 736 h 736"/>
            </a:gdLst>
            <a:ahLst/>
            <a:cxnLst>
              <a:cxn ang="T6">
                <a:pos x="T0" y="T1"/>
              </a:cxn>
              <a:cxn ang="T7">
                <a:pos x="T2" y="T3"/>
              </a:cxn>
              <a:cxn ang="T8">
                <a:pos x="T4" y="T5"/>
              </a:cxn>
            </a:cxnLst>
            <a:rect l="T9" t="T10" r="T11" b="T12"/>
            <a:pathLst>
              <a:path w="1344" h="736">
                <a:moveTo>
                  <a:pt x="0" y="0"/>
                </a:moveTo>
                <a:cubicBezTo>
                  <a:pt x="128" y="256"/>
                  <a:pt x="256" y="512"/>
                  <a:pt x="480" y="624"/>
                </a:cubicBezTo>
                <a:cubicBezTo>
                  <a:pt x="704" y="736"/>
                  <a:pt x="1200" y="664"/>
                  <a:pt x="1344" y="672"/>
                </a:cubicBezTo>
              </a:path>
            </a:pathLst>
          </a:custGeom>
          <a:noFill/>
          <a:ln w="1905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0" name="Line 15"/>
          <p:cNvSpPr>
            <a:spLocks noChangeShapeType="1"/>
          </p:cNvSpPr>
          <p:nvPr/>
        </p:nvSpPr>
        <p:spPr bwMode="auto">
          <a:xfrm>
            <a:off x="5334000" y="2362200"/>
            <a:ext cx="762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Line 16"/>
          <p:cNvSpPr>
            <a:spLocks noChangeShapeType="1"/>
          </p:cNvSpPr>
          <p:nvPr/>
        </p:nvSpPr>
        <p:spPr bwMode="auto">
          <a:xfrm>
            <a:off x="5791200" y="1676400"/>
            <a:ext cx="76200" cy="152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subTitle" idx="1"/>
          </p:nvPr>
        </p:nvSpPr>
        <p:spPr>
          <a:xfrm>
            <a:off x="152400" y="381000"/>
            <a:ext cx="4419600" cy="2971800"/>
          </a:xfrm>
        </p:spPr>
        <p:txBody>
          <a:bodyPr/>
          <a:lstStyle/>
          <a:p>
            <a:pPr algn="l" eaLnBrk="1" hangingPunct="1"/>
            <a:r>
              <a:rPr lang="en-US" sz="1600">
                <a:latin typeface="Arial" charset="0"/>
              </a:rPr>
              <a:t>These results are based on numerical simulations:</a:t>
            </a:r>
          </a:p>
          <a:p>
            <a:pPr algn="l" eaLnBrk="1" hangingPunct="1">
              <a:buFontTx/>
              <a:buChar char="•"/>
            </a:pPr>
            <a:r>
              <a:rPr lang="en-US" sz="1600">
                <a:latin typeface="Arial" charset="0"/>
              </a:rPr>
              <a:t>What CAPE/shear values favor the development of stronger rear inflow?</a:t>
            </a:r>
          </a:p>
        </p:txBody>
      </p:sp>
      <p:pic>
        <p:nvPicPr>
          <p:cNvPr id="33794" name="Picture 6" descr="mlwrij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33400"/>
            <a:ext cx="35242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8" descr="mlwrij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05200"/>
            <a:ext cx="35242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subTitle" idx="1"/>
          </p:nvPr>
        </p:nvSpPr>
        <p:spPr>
          <a:xfrm>
            <a:off x="0" y="76200"/>
            <a:ext cx="9144000" cy="457200"/>
          </a:xfrm>
        </p:spPr>
        <p:txBody>
          <a:bodyPr/>
          <a:lstStyle/>
          <a:p>
            <a:pPr eaLnBrk="1" hangingPunct="1"/>
            <a:r>
              <a:rPr lang="en-US" sz="1800">
                <a:latin typeface="Arial" charset="0"/>
              </a:rPr>
              <a:t>3-Dimensional</a:t>
            </a:r>
            <a:r>
              <a:rPr lang="en-US" sz="1600">
                <a:latin typeface="Arial" charset="0"/>
              </a:rPr>
              <a:t> </a:t>
            </a:r>
            <a:r>
              <a:rPr lang="en-US" sz="1800">
                <a:latin typeface="Arial" charset="0"/>
              </a:rPr>
              <a:t>Evolution</a:t>
            </a:r>
          </a:p>
        </p:txBody>
      </p:sp>
      <p:pic>
        <p:nvPicPr>
          <p:cNvPr id="35842" name="Picture 6" descr="lev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962400"/>
            <a:ext cx="381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p:cNvSpPr txBox="1">
            <a:spLocks noChangeArrowheads="1"/>
          </p:cNvSpPr>
          <p:nvPr/>
        </p:nvSpPr>
        <p:spPr bwMode="auto">
          <a:xfrm>
            <a:off x="152400" y="457200"/>
            <a:ext cx="87630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1800"/>
              <a:t>Later in the evolution of a squall line, it often evolves into an asymmetric, 3-D structure.</a:t>
            </a:r>
          </a:p>
          <a:p>
            <a:pPr eaLnBrk="1" hangingPunct="1">
              <a:spcBef>
                <a:spcPct val="50000"/>
              </a:spcBef>
              <a:buFontTx/>
              <a:buChar char="•"/>
            </a:pPr>
            <a:r>
              <a:rPr lang="en-US" sz="1800"/>
              <a:t>Numerical simulations have shown that when a squall line has a finite length (as they all do), larger-scale circulations form on the ends of the squall line</a:t>
            </a:r>
          </a:p>
          <a:p>
            <a:pPr eaLnBrk="1" hangingPunct="1">
              <a:spcBef>
                <a:spcPct val="50000"/>
              </a:spcBef>
              <a:buFontTx/>
              <a:buChar char="•"/>
            </a:pPr>
            <a:r>
              <a:rPr lang="en-US" sz="1800"/>
              <a:t>They are called line-end vortices</a:t>
            </a:r>
          </a:p>
          <a:p>
            <a:pPr eaLnBrk="1" hangingPunct="1">
              <a:spcBef>
                <a:spcPct val="50000"/>
              </a:spcBef>
              <a:buFontTx/>
              <a:buChar char="•"/>
            </a:pPr>
            <a:r>
              <a:rPr lang="en-US" sz="1800"/>
              <a:t>They can range in size from 10- a couple hundred km in scale</a:t>
            </a:r>
          </a:p>
          <a:p>
            <a:pPr eaLnBrk="1" hangingPunct="1">
              <a:spcBef>
                <a:spcPct val="50000"/>
              </a:spcBef>
              <a:buFontTx/>
              <a:buChar char="•"/>
            </a:pPr>
            <a:r>
              <a:rPr lang="en-US" sz="1800"/>
              <a:t>They are found behind the leading edge of the convective system, in the stratiform rain region at mid levels</a:t>
            </a:r>
          </a:p>
          <a:p>
            <a:pPr eaLnBrk="1" hangingPunct="1">
              <a:spcBef>
                <a:spcPct val="50000"/>
              </a:spcBef>
              <a:buFontTx/>
              <a:buChar char="•"/>
            </a:pPr>
            <a:r>
              <a:rPr lang="en-US" sz="1800"/>
              <a:t>How do they form?</a:t>
            </a:r>
          </a:p>
          <a:p>
            <a:pPr eaLnBrk="1" hangingPunct="1">
              <a:spcBef>
                <a:spcPct val="50000"/>
              </a:spcBef>
            </a:pPr>
            <a:endParaRPr lang="en-US" sz="1800"/>
          </a:p>
          <a:p>
            <a:pPr eaLnBrk="1" hangingPunct="1">
              <a:spcBef>
                <a:spcPct val="50000"/>
              </a:spcBef>
            </a:pPr>
            <a:endParaRPr lang="en-US" sz="18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subTitle" idx="1"/>
          </p:nvPr>
        </p:nvSpPr>
        <p:spPr>
          <a:xfrm>
            <a:off x="0" y="381000"/>
            <a:ext cx="9144000" cy="457200"/>
          </a:xfrm>
        </p:spPr>
        <p:txBody>
          <a:bodyPr/>
          <a:lstStyle/>
          <a:p>
            <a:pPr eaLnBrk="1" hangingPunct="1"/>
            <a:r>
              <a:rPr lang="en-US" sz="1600">
                <a:latin typeface="Arial" charset="0"/>
              </a:rPr>
              <a:t>Line-end Vortex Formation</a:t>
            </a:r>
          </a:p>
        </p:txBody>
      </p:sp>
      <p:pic>
        <p:nvPicPr>
          <p:cNvPr id="37890" name="Picture 5" descr="lev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7" descr="levwst01.gif (40346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8"/>
          <p:cNvSpPr txBox="1">
            <a:spLocks noChangeArrowheads="1"/>
          </p:cNvSpPr>
          <p:nvPr/>
        </p:nvSpPr>
        <p:spPr bwMode="auto">
          <a:xfrm>
            <a:off x="1447800" y="1981200"/>
            <a:ext cx="3124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If you tilt westerly shear by an updraft (crosswise horizontal vorticity), you get a pair of circulations on either side of the updraft, but they are rotating the wrong way</a:t>
            </a:r>
          </a:p>
        </p:txBody>
      </p:sp>
      <p:sp>
        <p:nvSpPr>
          <p:cNvPr id="37893" name="Text Box 9"/>
          <p:cNvSpPr txBox="1">
            <a:spLocks noChangeArrowheads="1"/>
          </p:cNvSpPr>
          <p:nvPr/>
        </p:nvSpPr>
        <p:spPr bwMode="auto">
          <a:xfrm>
            <a:off x="5029200" y="2209800"/>
            <a:ext cx="3124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If you tilt westerly shear by a downdraft, the (again crosswise horizontal vorticity), you get a pair of circulations rotating in the correct manner</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subTitle" idx="1"/>
          </p:nvPr>
        </p:nvSpPr>
        <p:spPr>
          <a:xfrm>
            <a:off x="0" y="381000"/>
            <a:ext cx="9144000" cy="457200"/>
          </a:xfrm>
        </p:spPr>
        <p:txBody>
          <a:bodyPr/>
          <a:lstStyle/>
          <a:p>
            <a:pPr eaLnBrk="1" hangingPunct="1"/>
            <a:r>
              <a:rPr lang="en-US" sz="1600">
                <a:latin typeface="Arial" charset="0"/>
              </a:rPr>
              <a:t>Line-end Vortex Formation</a:t>
            </a:r>
          </a:p>
        </p:txBody>
      </p:sp>
      <p:pic>
        <p:nvPicPr>
          <p:cNvPr id="39938" name="Picture 6" descr="levwst01.gif (40346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7"/>
          <p:cNvSpPr txBox="1">
            <a:spLocks noChangeArrowheads="1"/>
          </p:cNvSpPr>
          <p:nvPr/>
        </p:nvSpPr>
        <p:spPr bwMode="auto">
          <a:xfrm>
            <a:off x="304800" y="1905000"/>
            <a:ext cx="5029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1800"/>
              <a:t>It is also possible to have the updraft tilt easterly shear generated at low levels (again crosswise horizontal vorticity)</a:t>
            </a:r>
          </a:p>
          <a:p>
            <a:pPr eaLnBrk="1" hangingPunct="1">
              <a:spcBef>
                <a:spcPct val="50000"/>
              </a:spcBef>
              <a:buFontTx/>
              <a:buChar char="•"/>
            </a:pPr>
            <a:r>
              <a:rPr lang="en-US" sz="1800"/>
              <a:t>The circulations will have the correct direction of rotation</a:t>
            </a:r>
          </a:p>
          <a:p>
            <a:pPr eaLnBrk="1" hangingPunct="1">
              <a:spcBef>
                <a:spcPct val="50000"/>
              </a:spcBef>
              <a:buFontTx/>
              <a:buChar char="•"/>
            </a:pPr>
            <a:r>
              <a:rPr lang="en-US" sz="1800"/>
              <a:t>How is this easterly shear create?</a:t>
            </a:r>
          </a:p>
          <a:p>
            <a:pPr eaLnBrk="1" hangingPunct="1">
              <a:spcBef>
                <a:spcPct val="50000"/>
              </a:spcBef>
            </a:pPr>
            <a:endParaRPr lang="en-US" sz="18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subTitle" idx="1"/>
          </p:nvPr>
        </p:nvSpPr>
        <p:spPr>
          <a:xfrm>
            <a:off x="0" y="76200"/>
            <a:ext cx="9144000" cy="457200"/>
          </a:xfrm>
        </p:spPr>
        <p:txBody>
          <a:bodyPr/>
          <a:lstStyle/>
          <a:p>
            <a:pPr eaLnBrk="1" hangingPunct="1"/>
            <a:r>
              <a:rPr lang="en-US" sz="1600">
                <a:latin typeface="Arial" charset="0"/>
              </a:rPr>
              <a:t>Line-end Vortex Formation</a:t>
            </a:r>
          </a:p>
        </p:txBody>
      </p:sp>
      <p:pic>
        <p:nvPicPr>
          <p:cNvPr id="41986" name="Picture 5" descr="lev3d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lev3d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9" descr="lev3d0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43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10"/>
          <p:cNvSpPr txBox="1">
            <a:spLocks noChangeArrowheads="1"/>
          </p:cNvSpPr>
          <p:nvPr/>
        </p:nvSpPr>
        <p:spPr bwMode="auto">
          <a:xfrm>
            <a:off x="228600" y="762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1800"/>
              <a:t>It</a:t>
            </a:r>
            <a:r>
              <a:rPr lang="ja-JP" altLang="en-US" sz="1800"/>
              <a:t>’</a:t>
            </a:r>
            <a:r>
              <a:rPr lang="en-US" altLang="ja-JP" sz="1800"/>
              <a:t>s generated by the cold pool</a:t>
            </a:r>
          </a:p>
          <a:p>
            <a:pPr eaLnBrk="1" hangingPunct="1">
              <a:spcBef>
                <a:spcPct val="50000"/>
              </a:spcBef>
              <a:buFontTx/>
              <a:buChar char="•"/>
            </a:pPr>
            <a:r>
              <a:rPr lang="en-US" sz="1800"/>
              <a:t>Numerical simulations have shown that the line end vortices form as the squall line updraft tilts upward the horizontal vorticity generated by the cold pool</a:t>
            </a:r>
          </a:p>
          <a:p>
            <a:pPr eaLnBrk="1" hangingPunct="1">
              <a:spcBef>
                <a:spcPct val="50000"/>
              </a:spcBef>
            </a:pPr>
            <a:endParaRPr lang="en-US" sz="180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subTitle" idx="1"/>
          </p:nvPr>
        </p:nvSpPr>
        <p:spPr>
          <a:xfrm>
            <a:off x="304800" y="685800"/>
            <a:ext cx="8686800" cy="1600200"/>
          </a:xfrm>
        </p:spPr>
        <p:txBody>
          <a:bodyPr/>
          <a:lstStyle/>
          <a:p>
            <a:pPr algn="l" eaLnBrk="1" hangingPunct="1"/>
            <a:r>
              <a:rPr lang="en-US" sz="1600">
                <a:latin typeface="Arial" charset="0"/>
              </a:rPr>
              <a:t>The line-end (often called book-end) vortices are, for smaller line segments, capable of enhancing the RIJ by as much as 30-50% (Weisman, 93, JAS)</a:t>
            </a:r>
          </a:p>
        </p:txBody>
      </p:sp>
      <p:pic>
        <p:nvPicPr>
          <p:cNvPr id="44034" name="Picture 7" descr="bowb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4384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subTitle" idx="1"/>
          </p:nvPr>
        </p:nvSpPr>
        <p:spPr>
          <a:xfrm>
            <a:off x="304800" y="685800"/>
            <a:ext cx="8686800" cy="1600200"/>
          </a:xfrm>
        </p:spPr>
        <p:txBody>
          <a:bodyPr/>
          <a:lstStyle/>
          <a:p>
            <a:pPr algn="l" eaLnBrk="1" hangingPunct="1">
              <a:buFontTx/>
              <a:buChar char="•"/>
            </a:pPr>
            <a:r>
              <a:rPr lang="en-US" sz="1600">
                <a:latin typeface="Arial" charset="0"/>
              </a:rPr>
              <a:t>With time, planetary vorticity enhances the northern (+) circulation and weakens the southern (-) circulation  </a:t>
            </a:r>
          </a:p>
          <a:p>
            <a:pPr algn="l" eaLnBrk="1" hangingPunct="1">
              <a:buFontTx/>
              <a:buChar char="•"/>
            </a:pPr>
            <a:r>
              <a:rPr lang="en-US" sz="1600">
                <a:latin typeface="Arial" charset="0"/>
              </a:rPr>
              <a:t>Recall that the absolute vertical vorticity is the sum of relative vertical vorticity and planetary vorticity</a:t>
            </a:r>
          </a:p>
          <a:p>
            <a:pPr algn="l" eaLnBrk="1" hangingPunct="1">
              <a:buFontTx/>
              <a:buChar char="•"/>
            </a:pPr>
            <a:r>
              <a:rPr lang="en-US" sz="1600">
                <a:latin typeface="Arial" charset="0"/>
              </a:rPr>
              <a:t>This creates an asymmetric structure at later times, similar to observed squall lines.</a:t>
            </a:r>
          </a:p>
        </p:txBody>
      </p:sp>
      <p:pic>
        <p:nvPicPr>
          <p:cNvPr id="46082" name="Picture 4" descr="lev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67000"/>
            <a:ext cx="381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subTitle" idx="1"/>
          </p:nvPr>
        </p:nvSpPr>
        <p:spPr>
          <a:xfrm>
            <a:off x="304800" y="685800"/>
            <a:ext cx="8686800" cy="1600200"/>
          </a:xfrm>
        </p:spPr>
        <p:txBody>
          <a:bodyPr/>
          <a:lstStyle/>
          <a:p>
            <a:pPr algn="l" eaLnBrk="1" hangingPunct="1">
              <a:buFontTx/>
              <a:buChar char="•"/>
            </a:pPr>
            <a:r>
              <a:rPr lang="en-US" sz="1600">
                <a:latin typeface="Arial" charset="0"/>
              </a:rPr>
              <a:t>Squall lines that produce well-defined line end-vortices often produce MCVs (mesoscale convective vortices)</a:t>
            </a:r>
          </a:p>
          <a:p>
            <a:pPr algn="l" eaLnBrk="1" hangingPunct="1">
              <a:buFontTx/>
              <a:buChar char="•"/>
            </a:pPr>
            <a:endParaRPr lang="en-US" sz="1600">
              <a:latin typeface="Arial" charset="0"/>
            </a:endParaRPr>
          </a:p>
        </p:txBody>
      </p:sp>
      <p:pic>
        <p:nvPicPr>
          <p:cNvPr id="48130" name="Picture 5" descr="Slide005">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0" y="0"/>
            <a:ext cx="7772400" cy="533400"/>
          </a:xfrm>
        </p:spPr>
        <p:txBody>
          <a:bodyPr/>
          <a:lstStyle/>
          <a:p>
            <a:pPr algn="l" eaLnBrk="1" hangingPunct="1"/>
            <a:r>
              <a:rPr lang="en-US" sz="2800">
                <a:latin typeface="Arial" charset="0"/>
              </a:rPr>
              <a:t>Conceptual model of squall line evolution</a:t>
            </a:r>
          </a:p>
        </p:txBody>
      </p:sp>
      <p:sp>
        <p:nvSpPr>
          <p:cNvPr id="16386" name="Rectangle 3"/>
          <p:cNvSpPr>
            <a:spLocks noGrp="1" noChangeArrowheads="1"/>
          </p:cNvSpPr>
          <p:nvPr>
            <p:ph type="subTitle" idx="1"/>
          </p:nvPr>
        </p:nvSpPr>
        <p:spPr>
          <a:xfrm>
            <a:off x="0" y="685800"/>
            <a:ext cx="5029200" cy="6019800"/>
          </a:xfrm>
        </p:spPr>
        <p:txBody>
          <a:bodyPr/>
          <a:lstStyle/>
          <a:p>
            <a:pPr algn="l" eaLnBrk="1" hangingPunct="1">
              <a:buFontTx/>
              <a:buChar char="•"/>
            </a:pPr>
            <a:r>
              <a:rPr lang="en-US" sz="1600">
                <a:latin typeface="Arial" charset="0"/>
              </a:rPr>
              <a:t>Weak, moderate shear:</a:t>
            </a:r>
          </a:p>
          <a:p>
            <a:pPr lvl="1" algn="l" eaLnBrk="1" hangingPunct="1">
              <a:buFontTx/>
              <a:buChar char="–"/>
            </a:pPr>
            <a:r>
              <a:rPr lang="en-US" sz="1400">
                <a:latin typeface="Arial" charset="0"/>
              </a:rPr>
              <a:t>New cell development on downshear side of cold pool</a:t>
            </a:r>
          </a:p>
          <a:p>
            <a:pPr lvl="1" algn="l" eaLnBrk="1" hangingPunct="1">
              <a:buFontTx/>
              <a:buChar char="–"/>
            </a:pPr>
            <a:r>
              <a:rPr lang="en-US" sz="1400">
                <a:latin typeface="Arial" charset="0"/>
              </a:rPr>
              <a:t>Meso high behind gust front – created by cold pool</a:t>
            </a:r>
          </a:p>
          <a:p>
            <a:pPr lvl="1" algn="l" eaLnBrk="1" hangingPunct="1">
              <a:buFontTx/>
              <a:buChar char="–"/>
            </a:pPr>
            <a:r>
              <a:rPr lang="en-US" sz="1400">
                <a:latin typeface="Arial" charset="0"/>
              </a:rPr>
              <a:t>Associated wind field produced by meso high</a:t>
            </a:r>
          </a:p>
          <a:p>
            <a:pPr lvl="1" algn="l" eaLnBrk="1" hangingPunct="1">
              <a:buFontTx/>
              <a:buChar char="–"/>
            </a:pPr>
            <a:r>
              <a:rPr lang="en-US" sz="1400">
                <a:latin typeface="Arial" charset="0"/>
              </a:rPr>
              <a:t>Gust front surges outward, system decays at later times</a:t>
            </a:r>
          </a:p>
          <a:p>
            <a:pPr lvl="1" algn="l" eaLnBrk="1" hangingPunct="1">
              <a:buFontTx/>
              <a:buChar char="–"/>
            </a:pPr>
            <a:r>
              <a:rPr lang="en-US" sz="1400">
                <a:latin typeface="Arial" charset="0"/>
              </a:rPr>
              <a:t>Well defined stratiform rain region forms</a:t>
            </a:r>
          </a:p>
          <a:p>
            <a:pPr lvl="1" algn="l" eaLnBrk="1" hangingPunct="1">
              <a:buFontTx/>
              <a:buChar char="–"/>
            </a:pPr>
            <a:endParaRPr lang="en-US" sz="1400">
              <a:latin typeface="Arial" charset="0"/>
            </a:endParaRPr>
          </a:p>
          <a:p>
            <a:pPr lvl="1" algn="l" eaLnBrk="1" hangingPunct="1">
              <a:buFontTx/>
              <a:buChar char="–"/>
            </a:pPr>
            <a:endParaRPr lang="en-US" sz="1400">
              <a:latin typeface="Arial" charset="0"/>
            </a:endParaRPr>
          </a:p>
          <a:p>
            <a:pPr lvl="1" algn="l" eaLnBrk="1" hangingPunct="1">
              <a:buFontTx/>
              <a:buChar char="–"/>
            </a:pPr>
            <a:endParaRPr lang="en-US" sz="1400">
              <a:latin typeface="Arial" charset="0"/>
            </a:endParaRPr>
          </a:p>
          <a:p>
            <a:pPr lvl="1" algn="l" eaLnBrk="1" hangingPunct="1">
              <a:buFontTx/>
              <a:buChar char="–"/>
            </a:pPr>
            <a:endParaRPr lang="en-US" sz="1400">
              <a:latin typeface="Arial" charset="0"/>
            </a:endParaRPr>
          </a:p>
          <a:p>
            <a:pPr lvl="1" algn="l" eaLnBrk="1" hangingPunct="1">
              <a:buFontTx/>
              <a:buChar char="–"/>
            </a:pPr>
            <a:endParaRPr lang="en-US" sz="1400">
              <a:latin typeface="Arial" charset="0"/>
            </a:endParaRPr>
          </a:p>
          <a:p>
            <a:pPr algn="l" eaLnBrk="1" hangingPunct="1">
              <a:buFontTx/>
              <a:buChar char="•"/>
            </a:pPr>
            <a:r>
              <a:rPr lang="en-US" sz="1600">
                <a:latin typeface="Arial" charset="0"/>
              </a:rPr>
              <a:t>Moderate-strong shear</a:t>
            </a:r>
          </a:p>
          <a:p>
            <a:pPr lvl="1" algn="l" eaLnBrk="1" hangingPunct="1">
              <a:buFontTx/>
              <a:buChar char="–"/>
            </a:pPr>
            <a:r>
              <a:rPr lang="en-US" sz="1400">
                <a:latin typeface="Arial" charset="0"/>
              </a:rPr>
              <a:t>Notice that the cells tend to be stronger</a:t>
            </a:r>
          </a:p>
          <a:p>
            <a:pPr lvl="1" algn="l" eaLnBrk="1" hangingPunct="1">
              <a:buFontTx/>
              <a:buChar char="–"/>
            </a:pPr>
            <a:r>
              <a:rPr lang="en-US" sz="1400">
                <a:latin typeface="Arial" charset="0"/>
              </a:rPr>
              <a:t>Some embedded bowing segments possible</a:t>
            </a:r>
          </a:p>
          <a:p>
            <a:pPr lvl="1" algn="l" eaLnBrk="1" hangingPunct="1">
              <a:buFontTx/>
              <a:buChar char="–"/>
            </a:pPr>
            <a:r>
              <a:rPr lang="en-US" sz="1400">
                <a:latin typeface="Arial" charset="0"/>
              </a:rPr>
              <a:t>Meso high is closer to gust front than for weak shear</a:t>
            </a:r>
          </a:p>
          <a:p>
            <a:pPr lvl="1" algn="l" eaLnBrk="1" hangingPunct="1">
              <a:buFontTx/>
              <a:buChar char="–"/>
            </a:pPr>
            <a:r>
              <a:rPr lang="en-US" sz="1400">
                <a:latin typeface="Arial" charset="0"/>
              </a:rPr>
              <a:t>Not much of a stratiform rain region forms</a:t>
            </a:r>
          </a:p>
          <a:p>
            <a:pPr lvl="1" algn="l" eaLnBrk="1" hangingPunct="1">
              <a:buFontTx/>
              <a:buChar char="–"/>
            </a:pPr>
            <a:r>
              <a:rPr lang="en-US" sz="1400">
                <a:latin typeface="Arial" charset="0"/>
              </a:rPr>
              <a:t>Longer lived than weaker shear lines</a:t>
            </a:r>
          </a:p>
          <a:p>
            <a:pPr lvl="1" algn="l" eaLnBrk="1" hangingPunct="1">
              <a:buFontTx/>
              <a:buChar char="–"/>
            </a:pPr>
            <a:r>
              <a:rPr lang="en-US" sz="1400">
                <a:latin typeface="Arial" charset="0"/>
              </a:rPr>
              <a:t>Gust front does not surge outward</a:t>
            </a:r>
          </a:p>
        </p:txBody>
      </p:sp>
      <p:pic>
        <p:nvPicPr>
          <p:cNvPr id="16387" name="Picture 6" descr="sqlcm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5775"/>
            <a:ext cx="4000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sqlcme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733800"/>
            <a:ext cx="4000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subTitle" idx="1"/>
          </p:nvPr>
        </p:nvSpPr>
        <p:spPr>
          <a:xfrm>
            <a:off x="304800" y="685800"/>
            <a:ext cx="8686800" cy="1600200"/>
          </a:xfrm>
        </p:spPr>
        <p:txBody>
          <a:bodyPr/>
          <a:lstStyle/>
          <a:p>
            <a:pPr algn="l" eaLnBrk="1" hangingPunct="1">
              <a:buFontTx/>
              <a:buChar char="•"/>
            </a:pPr>
            <a:r>
              <a:rPr lang="en-US" sz="1600">
                <a:latin typeface="Arial" charset="0"/>
              </a:rPr>
              <a:t>MCVs are often observed in satellite imagery after the primary convective system has or is dissipating</a:t>
            </a:r>
          </a:p>
          <a:p>
            <a:pPr algn="l" eaLnBrk="1" hangingPunct="1">
              <a:buFontTx/>
              <a:buChar char="•"/>
            </a:pPr>
            <a:r>
              <a:rPr lang="en-US" sz="1600">
                <a:latin typeface="Arial" charset="0"/>
              </a:rPr>
              <a:t>You can often see a swirl in the upper-level anvil debris cloud:</a:t>
            </a:r>
          </a:p>
          <a:p>
            <a:pPr algn="l" eaLnBrk="1" hangingPunct="1">
              <a:buFontTx/>
              <a:buChar char="•"/>
            </a:pPr>
            <a:endParaRPr lang="en-US" sz="1600">
              <a:latin typeface="Arial" charset="0"/>
            </a:endParaRPr>
          </a:p>
        </p:txBody>
      </p:sp>
      <p:pic>
        <p:nvPicPr>
          <p:cNvPr id="50178" name="Picture 5" descr="Slid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subTitle" idx="1"/>
          </p:nvPr>
        </p:nvSpPr>
        <p:spPr>
          <a:xfrm>
            <a:off x="304800" y="685800"/>
            <a:ext cx="8686800" cy="1600200"/>
          </a:xfrm>
        </p:spPr>
        <p:txBody>
          <a:bodyPr/>
          <a:lstStyle/>
          <a:p>
            <a:pPr algn="l" eaLnBrk="1" hangingPunct="1">
              <a:buFontTx/>
              <a:buChar char="•"/>
            </a:pPr>
            <a:r>
              <a:rPr lang="en-US" sz="1600">
                <a:latin typeface="Arial" charset="0"/>
              </a:rPr>
              <a:t>You can often see a swirl in the radar data as well</a:t>
            </a:r>
          </a:p>
          <a:p>
            <a:pPr algn="l" eaLnBrk="1" hangingPunct="1">
              <a:buFontTx/>
              <a:buChar char="•"/>
            </a:pPr>
            <a:endParaRPr lang="en-US" sz="1600">
              <a:latin typeface="Arial" charset="0"/>
            </a:endParaRPr>
          </a:p>
        </p:txBody>
      </p:sp>
      <p:pic>
        <p:nvPicPr>
          <p:cNvPr id="52226" name="Picture 4" descr="Slid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1828800" y="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MCV formation by PV anomalies</a:t>
            </a:r>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37338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5"/>
          <p:cNvSpPr txBox="1">
            <a:spLocks noChangeArrowheads="1"/>
          </p:cNvSpPr>
          <p:nvPr/>
        </p:nvSpPr>
        <p:spPr bwMode="auto">
          <a:xfrm>
            <a:off x="6477000" y="27432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Warm anomaly created by latent heating in stratiform region behind leading edge of squall line</a:t>
            </a:r>
          </a:p>
        </p:txBody>
      </p:sp>
      <p:cxnSp>
        <p:nvCxnSpPr>
          <p:cNvPr id="8" name="Straight Arrow Connector 7"/>
          <p:cNvCxnSpPr/>
          <p:nvPr/>
        </p:nvCxnSpPr>
        <p:spPr>
          <a:xfrm rot="10800000">
            <a:off x="4419600" y="2590800"/>
            <a:ext cx="2057400" cy="533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4277" name="Picture 13" descr="7150956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200" y="381000"/>
            <a:ext cx="246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4279" name="Object 3"/>
          <p:cNvGraphicFramePr>
            <a:graphicFrameLocks noChangeAspect="1"/>
          </p:cNvGraphicFramePr>
          <p:nvPr/>
        </p:nvGraphicFramePr>
        <p:xfrm>
          <a:off x="533400" y="2286000"/>
          <a:ext cx="1133475" cy="457200"/>
        </p:xfrm>
        <a:graphic>
          <a:graphicData uri="http://schemas.openxmlformats.org/presentationml/2006/ole">
            <mc:AlternateContent xmlns:mc="http://schemas.openxmlformats.org/markup-compatibility/2006">
              <mc:Choice xmlns:v="urn:schemas-microsoft-com:vml" Requires="v">
                <p:oleObj spid="_x0000_s54286" name="Equation" r:id="rId6" imgW="1130300" imgH="457200" progId="Equation.3">
                  <p:embed/>
                </p:oleObj>
              </mc:Choice>
              <mc:Fallback>
                <p:oleObj name="Equation" r:id="rId6" imgW="113030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286000"/>
                        <a:ext cx="113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4281" name="Object 5"/>
          <p:cNvGraphicFramePr>
            <a:graphicFrameLocks noChangeAspect="1"/>
          </p:cNvGraphicFramePr>
          <p:nvPr/>
        </p:nvGraphicFramePr>
        <p:xfrm>
          <a:off x="3190875" y="1438275"/>
          <a:ext cx="238125" cy="390525"/>
        </p:xfrm>
        <a:graphic>
          <a:graphicData uri="http://schemas.openxmlformats.org/presentationml/2006/ole">
            <mc:AlternateContent xmlns:mc="http://schemas.openxmlformats.org/markup-compatibility/2006">
              <mc:Choice xmlns:v="urn:schemas-microsoft-com:vml" Requires="v">
                <p:oleObj spid="_x0000_s54287" name="Equation" r:id="rId8" imgW="241195" imgH="393529" progId="Equation.3">
                  <p:embed/>
                </p:oleObj>
              </mc:Choice>
              <mc:Fallback>
                <p:oleObj name="Equation" r:id="rId8" imgW="241195" imgH="393529"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875" y="1438275"/>
                        <a:ext cx="238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2" name="TextBox 15"/>
          <p:cNvSpPr txBox="1">
            <a:spLocks noChangeArrowheads="1"/>
          </p:cNvSpPr>
          <p:nvPr/>
        </p:nvSpPr>
        <p:spPr bwMode="auto">
          <a:xfrm>
            <a:off x="2286000" y="1514475"/>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a:t>reduced </a:t>
            </a:r>
          </a:p>
        </p:txBody>
      </p:sp>
      <p:graphicFrame>
        <p:nvGraphicFramePr>
          <p:cNvPr id="54283" name="Object 7"/>
          <p:cNvGraphicFramePr>
            <a:graphicFrameLocks noChangeAspect="1"/>
          </p:cNvGraphicFramePr>
          <p:nvPr/>
        </p:nvGraphicFramePr>
        <p:xfrm>
          <a:off x="3114675" y="2743200"/>
          <a:ext cx="238125" cy="390525"/>
        </p:xfrm>
        <a:graphic>
          <a:graphicData uri="http://schemas.openxmlformats.org/presentationml/2006/ole">
            <mc:AlternateContent xmlns:mc="http://schemas.openxmlformats.org/markup-compatibility/2006">
              <mc:Choice xmlns:v="urn:schemas-microsoft-com:vml" Requires="v">
                <p:oleObj spid="_x0000_s54288" name="Equation" r:id="rId10" imgW="241195" imgH="393529" progId="Equation.3">
                  <p:embed/>
                </p:oleObj>
              </mc:Choice>
              <mc:Fallback>
                <p:oleObj name="Equation" r:id="rId10" imgW="241195" imgH="393529"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4675" y="2743200"/>
                        <a:ext cx="238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4" name="TextBox 17"/>
          <p:cNvSpPr txBox="1">
            <a:spLocks noChangeArrowheads="1"/>
          </p:cNvSpPr>
          <p:nvPr/>
        </p:nvSpPr>
        <p:spPr bwMode="auto">
          <a:xfrm>
            <a:off x="2209800" y="28194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a:t>increased </a:t>
            </a:r>
          </a:p>
        </p:txBody>
      </p:sp>
      <p:sp>
        <p:nvSpPr>
          <p:cNvPr id="54285" name="TextBox 18"/>
          <p:cNvSpPr txBox="1">
            <a:spLocks noChangeArrowheads="1"/>
          </p:cNvSpPr>
          <p:nvPr/>
        </p:nvSpPr>
        <p:spPr bwMode="auto">
          <a:xfrm>
            <a:off x="2057400" y="5029200"/>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From Raymond and Jiang 90 - JAS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76485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4"/>
          <p:cNvSpPr>
            <a:spLocks noChangeArrowheads="1"/>
          </p:cNvSpPr>
          <p:nvPr/>
        </p:nvSpPr>
        <p:spPr bwMode="auto">
          <a:xfrm>
            <a:off x="1828800" y="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MCVs, vertical shear, and vertical motion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subTitle" idx="1"/>
          </p:nvPr>
        </p:nvSpPr>
        <p:spPr>
          <a:xfrm>
            <a:off x="304800" y="685800"/>
            <a:ext cx="8686800" cy="1600200"/>
          </a:xfrm>
        </p:spPr>
        <p:txBody>
          <a:bodyPr/>
          <a:lstStyle/>
          <a:p>
            <a:pPr algn="l" eaLnBrk="1" hangingPunct="1">
              <a:buFontTx/>
              <a:buChar char="•"/>
            </a:pPr>
            <a:r>
              <a:rPr lang="en-US" sz="1600">
                <a:latin typeface="Arial" charset="0"/>
              </a:rPr>
              <a:t>Why are MCVs important?</a:t>
            </a:r>
          </a:p>
          <a:p>
            <a:pPr lvl="1" algn="l" eaLnBrk="1" hangingPunct="1">
              <a:buFontTx/>
              <a:buChar char="–"/>
            </a:pPr>
            <a:r>
              <a:rPr lang="en-US" sz="1400">
                <a:latin typeface="Arial" charset="0"/>
              </a:rPr>
              <a:t>Long lived – often observed the day after the incipient convective system that produced the MCV initiated</a:t>
            </a:r>
          </a:p>
          <a:p>
            <a:pPr lvl="1" algn="l" eaLnBrk="1" hangingPunct="1">
              <a:buFontTx/>
              <a:buChar char="–"/>
            </a:pPr>
            <a:r>
              <a:rPr lang="en-US" sz="1400">
                <a:latin typeface="Arial" charset="0"/>
              </a:rPr>
              <a:t>Can affect precip distributions within MCSs</a:t>
            </a:r>
          </a:p>
          <a:p>
            <a:pPr lvl="1" algn="l" eaLnBrk="1" hangingPunct="1">
              <a:buFontTx/>
              <a:buChar char="–"/>
            </a:pPr>
            <a:r>
              <a:rPr lang="en-US" sz="1400">
                <a:latin typeface="Arial" charset="0"/>
              </a:rPr>
              <a:t>Can retrigger convection the next day (the day after it was produced)</a:t>
            </a:r>
          </a:p>
          <a:p>
            <a:pPr lvl="1" algn="l" eaLnBrk="1" hangingPunct="1">
              <a:buFontTx/>
              <a:buChar char="–"/>
            </a:pPr>
            <a:r>
              <a:rPr lang="en-US" sz="1400">
                <a:latin typeface="Arial" charset="0"/>
              </a:rPr>
              <a:t>Have been implicated in the genesis of tropical systems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685800" y="0"/>
            <a:ext cx="7772400" cy="685800"/>
          </a:xfrm>
        </p:spPr>
        <p:txBody>
          <a:bodyPr/>
          <a:lstStyle/>
          <a:p>
            <a:pPr eaLnBrk="1" hangingPunct="1"/>
            <a:r>
              <a:rPr lang="en-US" sz="1800">
                <a:latin typeface="Arial" charset="0"/>
              </a:rPr>
              <a:t>Vertical circulations and pressure patterns within squall lines</a:t>
            </a:r>
          </a:p>
        </p:txBody>
      </p:sp>
      <p:pic>
        <p:nvPicPr>
          <p:cNvPr id="18434" name="Picture 4" descr="sqlcm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609600"/>
            <a:ext cx="4000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sqlcme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638175"/>
            <a:ext cx="4000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sqwkve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392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sqstve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3810000"/>
            <a:ext cx="392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685800" y="0"/>
            <a:ext cx="7772400" cy="685800"/>
          </a:xfrm>
        </p:spPr>
        <p:txBody>
          <a:bodyPr/>
          <a:lstStyle/>
          <a:p>
            <a:pPr eaLnBrk="1" hangingPunct="1"/>
            <a:r>
              <a:rPr lang="en-US" sz="1800">
                <a:latin typeface="Arial" charset="0"/>
              </a:rPr>
              <a:t>Vertical circulations and pressure patterns within squall lines</a:t>
            </a:r>
          </a:p>
        </p:txBody>
      </p:sp>
      <p:pic>
        <p:nvPicPr>
          <p:cNvPr id="204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78681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8"/>
          <p:cNvSpPr txBox="1">
            <a:spLocks noChangeArrowheads="1"/>
          </p:cNvSpPr>
          <p:nvPr/>
        </p:nvSpPr>
        <p:spPr bwMode="auto">
          <a:xfrm>
            <a:off x="304800" y="56388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From Houze et al. (89) BAMS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685800" y="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tx2"/>
                </a:solidFill>
              </a:rPr>
              <a:t>Squall Line Archetypes</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0485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5"/>
          <p:cNvSpPr txBox="1">
            <a:spLocks noChangeArrowheads="1"/>
          </p:cNvSpPr>
          <p:nvPr/>
        </p:nvSpPr>
        <p:spPr bwMode="auto">
          <a:xfrm>
            <a:off x="0" y="31750"/>
            <a:ext cx="106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From Parker and Johnson 2000 - MWR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0"/>
            <a:ext cx="4979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6"/>
          <p:cNvSpPr txBox="1">
            <a:spLocks noChangeArrowheads="1"/>
          </p:cNvSpPr>
          <p:nvPr/>
        </p:nvSpPr>
        <p:spPr bwMode="auto">
          <a:xfrm>
            <a:off x="228600" y="228600"/>
            <a:ext cx="2438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Note differences in parallel and perpendicular vertical shear profiles for each of the three types.</a:t>
            </a:r>
          </a:p>
          <a:p>
            <a:pPr eaLnBrk="1" hangingPunct="1"/>
            <a:endParaRPr lang="en-US" sz="1800"/>
          </a:p>
          <a:p>
            <a:pPr eaLnBrk="1" hangingPunct="1"/>
            <a:r>
              <a:rPr lang="en-US" sz="1800"/>
              <a:t>What’s notably different in the three profiles?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subTitle" idx="1"/>
          </p:nvPr>
        </p:nvSpPr>
        <p:spPr>
          <a:xfrm>
            <a:off x="0" y="381000"/>
            <a:ext cx="9144000" cy="457200"/>
          </a:xfrm>
        </p:spPr>
        <p:txBody>
          <a:bodyPr/>
          <a:lstStyle/>
          <a:p>
            <a:pPr algn="l" eaLnBrk="1" hangingPunct="1"/>
            <a:r>
              <a:rPr lang="en-US" sz="1600">
                <a:latin typeface="Arial" charset="0"/>
              </a:rPr>
              <a:t>What are the important physical processes that create, maintain, and explain the evolution of squall lines?</a:t>
            </a:r>
          </a:p>
        </p:txBody>
      </p:sp>
      <p:pic>
        <p:nvPicPr>
          <p:cNvPr id="23554" name="Picture 7" descr="mlw3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1400"/>
            <a:ext cx="2047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descr="cdud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62400"/>
            <a:ext cx="2190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0"/>
          <p:cNvSpPr txBox="1">
            <a:spLocks noChangeArrowheads="1"/>
          </p:cNvSpPr>
          <p:nvPr/>
        </p:nvSpPr>
        <p:spPr bwMode="auto">
          <a:xfrm>
            <a:off x="914400" y="1676400"/>
            <a:ext cx="2057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Note the relationship between negative and positive areas of buoyancy and pressure and resultant horizontal accelerations:</a:t>
            </a:r>
          </a:p>
        </p:txBody>
      </p:sp>
      <p:sp>
        <p:nvSpPr>
          <p:cNvPr id="23557" name="Text Box 11"/>
          <p:cNvSpPr txBox="1">
            <a:spLocks noChangeArrowheads="1"/>
          </p:cNvSpPr>
          <p:nvPr/>
        </p:nvSpPr>
        <p:spPr bwMode="auto">
          <a:xfrm>
            <a:off x="4953000" y="2743200"/>
            <a:ext cx="2057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Cold pool-shear interaction that has been previously discussed:</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subTitle" idx="1"/>
          </p:nvPr>
        </p:nvSpPr>
        <p:spPr>
          <a:xfrm>
            <a:off x="0" y="381000"/>
            <a:ext cx="5943600" cy="533400"/>
          </a:xfrm>
        </p:spPr>
        <p:txBody>
          <a:bodyPr/>
          <a:lstStyle/>
          <a:p>
            <a:pPr eaLnBrk="1" hangingPunct="1"/>
            <a:r>
              <a:rPr lang="en-US" sz="2400">
                <a:latin typeface="Arial" charset="0"/>
              </a:rPr>
              <a:t>2-D evolution:</a:t>
            </a:r>
          </a:p>
        </p:txBody>
      </p:sp>
      <p:pic>
        <p:nvPicPr>
          <p:cNvPr id="25602" name="Picture 6" descr="cpe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cpe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860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2" descr="cpev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5720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3"/>
          <p:cNvSpPr txBox="1">
            <a:spLocks noChangeArrowheads="1"/>
          </p:cNvSpPr>
          <p:nvPr/>
        </p:nvSpPr>
        <p:spPr bwMode="auto">
          <a:xfrm>
            <a:off x="228600" y="990600"/>
            <a:ext cx="56388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1600"/>
              <a:t>Initially, the updraft tilts downshear as the shear in the ambient flow is not balanced.</a:t>
            </a:r>
          </a:p>
          <a:p>
            <a:pPr eaLnBrk="1" hangingPunct="1">
              <a:spcBef>
                <a:spcPct val="50000"/>
              </a:spcBef>
            </a:pPr>
            <a:endParaRPr lang="en-US" sz="1600"/>
          </a:p>
          <a:p>
            <a:pPr eaLnBrk="1" hangingPunct="1">
              <a:spcBef>
                <a:spcPct val="50000"/>
              </a:spcBef>
            </a:pPr>
            <a:endParaRPr lang="en-US" sz="1600"/>
          </a:p>
          <a:p>
            <a:pPr eaLnBrk="1" hangingPunct="1">
              <a:spcBef>
                <a:spcPct val="50000"/>
              </a:spcBef>
              <a:buFontTx/>
              <a:buChar char="•"/>
            </a:pPr>
            <a:r>
              <a:rPr lang="en-US" sz="1600"/>
              <a:t>As the convection produces precipitation, a cold pool is produced.</a:t>
            </a:r>
          </a:p>
          <a:p>
            <a:pPr eaLnBrk="1" hangingPunct="1">
              <a:spcBef>
                <a:spcPct val="50000"/>
              </a:spcBef>
              <a:buFontTx/>
              <a:buChar char="•"/>
            </a:pPr>
            <a:r>
              <a:rPr lang="en-US" sz="1600"/>
              <a:t>The horizontal vorticity associated with the cold pool begins to balance the low-level shear in the environment, i.e., c/</a:t>
            </a:r>
            <a:r>
              <a:rPr lang="en-US" sz="1600">
                <a:latin typeface="Symbol" charset="0"/>
              </a:rPr>
              <a:t>D</a:t>
            </a:r>
            <a:r>
              <a:rPr lang="en-US" sz="1600"/>
              <a:t>u = 1</a:t>
            </a:r>
          </a:p>
          <a:p>
            <a:pPr eaLnBrk="1" hangingPunct="1">
              <a:spcBef>
                <a:spcPct val="50000"/>
              </a:spcBef>
              <a:buFontTx/>
              <a:buChar char="•"/>
            </a:pPr>
            <a:r>
              <a:rPr lang="en-US" sz="1600"/>
              <a:t>Therefore, the updraft becomes upright and the convective cells are quite strong.</a:t>
            </a:r>
          </a:p>
          <a:p>
            <a:pPr eaLnBrk="1" hangingPunct="1">
              <a:spcBef>
                <a:spcPct val="50000"/>
              </a:spcBef>
              <a:buFontTx/>
              <a:buChar char="•"/>
            </a:pPr>
            <a:endParaRPr lang="en-US" sz="1600"/>
          </a:p>
          <a:p>
            <a:pPr eaLnBrk="1" hangingPunct="1">
              <a:spcBef>
                <a:spcPct val="50000"/>
              </a:spcBef>
              <a:buFontTx/>
              <a:buChar char="•"/>
            </a:pPr>
            <a:r>
              <a:rPr lang="en-US" sz="1600"/>
              <a:t>As the cold pool gets stronger, it</a:t>
            </a:r>
            <a:r>
              <a:rPr lang="ja-JP" altLang="en-US" sz="1600"/>
              <a:t>’</a:t>
            </a:r>
            <a:r>
              <a:rPr lang="en-US" altLang="ja-JP" sz="1600"/>
              <a:t>s horizontal vorticity becomes larger than that in the low-level environmental shear, i.e., c/</a:t>
            </a:r>
            <a:r>
              <a:rPr lang="en-US" altLang="ja-JP" sz="1600">
                <a:latin typeface="Symbol" charset="0"/>
              </a:rPr>
              <a:t>D</a:t>
            </a:r>
            <a:r>
              <a:rPr lang="en-US" altLang="ja-JP" sz="1600"/>
              <a:t>u &gt; 1</a:t>
            </a:r>
          </a:p>
          <a:p>
            <a:pPr eaLnBrk="1" hangingPunct="1">
              <a:spcBef>
                <a:spcPct val="50000"/>
              </a:spcBef>
              <a:buFontTx/>
              <a:buChar char="•"/>
            </a:pPr>
            <a:r>
              <a:rPr lang="en-US" sz="1600"/>
              <a:t>Therefore, the updraft tilts upshear, creating the front-to-rear flow</a:t>
            </a:r>
          </a:p>
          <a:p>
            <a:pPr eaLnBrk="1" hangingPunct="1">
              <a:spcBef>
                <a:spcPct val="50000"/>
              </a:spcBef>
              <a:buFontTx/>
              <a:buChar char="•"/>
            </a:pPr>
            <a:endParaRPr lang="en-US" sz="16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subTitle" idx="1"/>
          </p:nvPr>
        </p:nvSpPr>
        <p:spPr>
          <a:xfrm>
            <a:off x="0" y="381000"/>
            <a:ext cx="9144000" cy="457200"/>
          </a:xfrm>
        </p:spPr>
        <p:txBody>
          <a:bodyPr/>
          <a:lstStyle/>
          <a:p>
            <a:pPr eaLnBrk="1" hangingPunct="1"/>
            <a:r>
              <a:rPr lang="en-US" sz="1800">
                <a:latin typeface="Arial" charset="0"/>
              </a:rPr>
              <a:t>Squall line 2-D evolution</a:t>
            </a:r>
          </a:p>
        </p:txBody>
      </p:sp>
      <p:pic>
        <p:nvPicPr>
          <p:cNvPr id="27650" name="Picture 8" descr="rijp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430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0" descr="cpe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814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11"/>
          <p:cNvSpPr txBox="1">
            <a:spLocks noChangeArrowheads="1"/>
          </p:cNvSpPr>
          <p:nvPr/>
        </p:nvSpPr>
        <p:spPr bwMode="auto">
          <a:xfrm>
            <a:off x="228600" y="1157288"/>
            <a:ext cx="5334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1800"/>
              <a:t>Since the updraft is associated with warm, positively buoyant air and the cold pool with negatively buoyant air, a meso low is created underneath the warm ascending front to rear updraft and a meso high is created within the cold pool</a:t>
            </a:r>
          </a:p>
          <a:p>
            <a:pPr eaLnBrk="1" hangingPunct="1">
              <a:spcBef>
                <a:spcPct val="50000"/>
              </a:spcBef>
              <a:buFontTx/>
              <a:buChar char="•"/>
            </a:pPr>
            <a:endParaRPr lang="en-US" sz="1800"/>
          </a:p>
          <a:p>
            <a:pPr eaLnBrk="1" hangingPunct="1">
              <a:spcBef>
                <a:spcPct val="50000"/>
              </a:spcBef>
              <a:buFontTx/>
              <a:buChar char="•"/>
            </a:pPr>
            <a:endParaRPr lang="en-US" sz="1800"/>
          </a:p>
          <a:p>
            <a:pPr eaLnBrk="1" hangingPunct="1">
              <a:spcBef>
                <a:spcPct val="50000"/>
              </a:spcBef>
              <a:buFontTx/>
              <a:buChar char="•"/>
            </a:pPr>
            <a:r>
              <a:rPr lang="en-US" sz="1800"/>
              <a:t>The meso low creates a horizontal pressure gradient that accelerates air at mid levels from the rear of the system to the leading edge.</a:t>
            </a:r>
          </a:p>
          <a:p>
            <a:pPr eaLnBrk="1" hangingPunct="1">
              <a:spcBef>
                <a:spcPct val="50000"/>
              </a:spcBef>
              <a:buFontTx/>
              <a:buChar char="•"/>
            </a:pPr>
            <a:r>
              <a:rPr lang="en-US" sz="1800"/>
              <a:t>This current of air is called the rear-inflow</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8926</TotalTime>
  <Words>1203</Words>
  <Application>Microsoft Macintosh PowerPoint</Application>
  <PresentationFormat>On-screen Show (4:3)</PresentationFormat>
  <Paragraphs>124</Paragraphs>
  <Slides>24</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ＭＳ Ｐゴシック</vt:lpstr>
      <vt:lpstr>Symbol</vt:lpstr>
      <vt:lpstr>Default Design</vt:lpstr>
      <vt:lpstr>Microsoft Equation 3.0</vt:lpstr>
      <vt:lpstr>Squall Lines</vt:lpstr>
      <vt:lpstr>Conceptual model of squall line evolution</vt:lpstr>
      <vt:lpstr>Vertical circulations and pressure patterns within squall lines</vt:lpstr>
      <vt:lpstr>Vertical circulations and pressure patterns within squall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Fronts</dc:title>
  <dc:creator>nta12290</dc:creator>
  <cp:lastModifiedBy>OIT OIT</cp:lastModifiedBy>
  <cp:revision>59</cp:revision>
  <dcterms:created xsi:type="dcterms:W3CDTF">2005-12-16T15:45:54Z</dcterms:created>
  <dcterms:modified xsi:type="dcterms:W3CDTF">2013-03-25T17:47:23Z</dcterms:modified>
</cp:coreProperties>
</file>