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9977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50" autoAdjust="0"/>
  </p:normalViewPr>
  <p:slideViewPr>
    <p:cSldViewPr>
      <p:cViewPr>
        <p:scale>
          <a:sx n="110" d="100"/>
          <a:sy n="110" d="100"/>
        </p:scale>
        <p:origin x="-804" y="-5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3E287E2F-F1EE-4359-9C06-0B7FB7E804E5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3725"/>
            <a:ext cx="5598160" cy="4171950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05841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921DB4DF-A25C-491F-BB7B-181B277AE7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DB4DF-A25C-491F-BB7B-181B277AE7B3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DB4DF-A25C-491F-BB7B-181B277AE7B3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DB4DF-A25C-491F-BB7B-181B277AE7B3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DB4DF-A25C-491F-BB7B-181B277AE7B3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DB4DF-A25C-491F-BB7B-181B277AE7B3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DB4DF-A25C-491F-BB7B-181B277AE7B3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DB4DF-A25C-491F-BB7B-181B277AE7B3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DB4DF-A25C-491F-BB7B-181B277AE7B3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DB4DF-A25C-491F-BB7B-181B277AE7B3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DB4DF-A25C-491F-BB7B-181B277AE7B3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F674-CDFA-4455-8DAA-87DA09C571CD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3EE7-3EBE-42D7-B6C8-86EBF69DD7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F674-CDFA-4455-8DAA-87DA09C571CD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3EE7-3EBE-42D7-B6C8-86EBF69DD7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F674-CDFA-4455-8DAA-87DA09C571CD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3EE7-3EBE-42D7-B6C8-86EBF69DD7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F674-CDFA-4455-8DAA-87DA09C571CD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3EE7-3EBE-42D7-B6C8-86EBF69DD7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F674-CDFA-4455-8DAA-87DA09C571CD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3EE7-3EBE-42D7-B6C8-86EBF69DD7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F674-CDFA-4455-8DAA-87DA09C571CD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3EE7-3EBE-42D7-B6C8-86EBF69DD7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F674-CDFA-4455-8DAA-87DA09C571CD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3EE7-3EBE-42D7-B6C8-86EBF69DD7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F674-CDFA-4455-8DAA-87DA09C571CD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3EE7-3EBE-42D7-B6C8-86EBF69DD7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F674-CDFA-4455-8DAA-87DA09C571CD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3EE7-3EBE-42D7-B6C8-86EBF69DD7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F674-CDFA-4455-8DAA-87DA09C571CD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3EE7-3EBE-42D7-B6C8-86EBF69DD7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F674-CDFA-4455-8DAA-87DA09C571CD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3EE7-3EBE-42D7-B6C8-86EBF69DD7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FF674-CDFA-4455-8DAA-87DA09C571CD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33EE7-3EBE-42D7-B6C8-86EBF69DD70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mm.ucar.edu/imagearchiv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1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2286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The Central Plains Nocturnal Low-Level Jet (Wind Maximum)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1143000"/>
            <a:ext cx="8839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What is this???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Go to: </a:t>
            </a:r>
            <a:r>
              <a:rPr lang="en-US" dirty="0" smtClean="0">
                <a:hlinkClick r:id="rId3"/>
              </a:rPr>
              <a:t>www.mmm.ucar.edu/imagearchive</a:t>
            </a:r>
            <a:r>
              <a:rPr lang="en-US" dirty="0"/>
              <a:t> </a:t>
            </a:r>
            <a:r>
              <a:rPr lang="en-US" dirty="0" smtClean="0"/>
              <a:t>and pull up: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/>
              <a:t>Profiler data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/>
              <a:t>National radar data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/>
              <a:t>And select soundings for the time period 10-12 June, 2010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228600" y="381000"/>
            <a:ext cx="861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Effect of sloping terrain</a:t>
            </a:r>
          </a:p>
          <a:p>
            <a:endParaRPr lang="en-US" b="1" u="sng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Over the Central Plains, the terrain slopes upward as one moves to the west.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This can help to enhance the LLJ at night by producing a low-level southerly thermal wind:</a:t>
            </a:r>
            <a:endParaRPr lang="en-US" dirty="0"/>
          </a:p>
        </p:txBody>
      </p:sp>
      <p:pic>
        <p:nvPicPr>
          <p:cNvPr id="6147" name="Picture 3" descr="C:\Documents and Settings\nta12290\Desktop\llj-terra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2362200"/>
            <a:ext cx="6261100" cy="3100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2286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The Central Plains Nocturnal Low-Level Jet (Wind Maximum)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1143000"/>
            <a:ext cx="8839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Why is the nocturnal LLJ important?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Convective initiation often results at the intersection of the LLJ nose and a synoptic/</a:t>
            </a:r>
            <a:r>
              <a:rPr lang="en-US" dirty="0" err="1" smtClean="0"/>
              <a:t>mesoscale</a:t>
            </a:r>
            <a:r>
              <a:rPr lang="en-US" dirty="0" smtClean="0"/>
              <a:t> boundary</a:t>
            </a:r>
          </a:p>
          <a:p>
            <a:pPr marL="1257300" lvl="2" indent="-342900">
              <a:buFont typeface="Wingdings" pitchFamily="2" charset="2"/>
              <a:buChar char="Ø"/>
            </a:pPr>
            <a:r>
              <a:rPr lang="en-US" dirty="0" smtClean="0"/>
              <a:t>Often leads to the formation of large MCSs – explains the nocturnal maximum of precipitation over the Plains States of the US.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Transports high equivalent potential temperature air northward</a:t>
            </a:r>
          </a:p>
          <a:p>
            <a:pPr marL="800100" lvl="1" indent="-342900">
              <a:buFont typeface="+mj-lt"/>
              <a:buAutoNum type="arabicPeriod"/>
            </a:pPr>
            <a:endParaRPr lang="en-US" dirty="0"/>
          </a:p>
          <a:p>
            <a:pPr marL="800100" lvl="1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How does it form and why at night????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/>
            <a:r>
              <a:rPr lang="en-US" sz="1200" i="1" dirty="0" smtClean="0"/>
              <a:t>This discussion and figures follow </a:t>
            </a:r>
            <a:r>
              <a:rPr lang="en-US" sz="1200" i="1" dirty="0" err="1" smtClean="0"/>
              <a:t>Markowski</a:t>
            </a:r>
            <a:r>
              <a:rPr lang="en-US" sz="1200" i="1" dirty="0" smtClean="0"/>
              <a:t> and Richardson, 2010</a:t>
            </a:r>
            <a:endParaRPr lang="en-US" sz="12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5638800" y="304800"/>
            <a:ext cx="2057400" cy="2198132"/>
            <a:chOff x="3429000" y="762000"/>
            <a:chExt cx="2057400" cy="2198132"/>
          </a:xfrm>
        </p:grpSpPr>
        <p:cxnSp>
          <p:nvCxnSpPr>
            <p:cNvPr id="7" name="Straight Arrow Connector 6"/>
            <p:cNvCxnSpPr/>
            <p:nvPr/>
          </p:nvCxnSpPr>
          <p:spPr>
            <a:xfrm rot="16200000" flipV="1">
              <a:off x="3810000" y="1752600"/>
              <a:ext cx="838200" cy="68580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16200000" flipH="1">
              <a:off x="4533900" y="2552700"/>
              <a:ext cx="228600" cy="152400"/>
            </a:xfrm>
            <a:prstGeom prst="straightConnector1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10800000">
              <a:off x="3429000" y="2514600"/>
              <a:ext cx="1143000" cy="158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4572000" y="2209800"/>
              <a:ext cx="381000" cy="304800"/>
            </a:xfrm>
            <a:prstGeom prst="straightConnector1">
              <a:avLst/>
            </a:prstGeom>
            <a:ln w="19050">
              <a:solidFill>
                <a:schemeClr val="accent4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rot="5400000" flipH="1" flipV="1">
              <a:off x="3848100" y="1790700"/>
              <a:ext cx="1447800" cy="1588"/>
            </a:xfrm>
            <a:prstGeom prst="straightConnector1">
              <a:avLst/>
            </a:prstGeom>
            <a:ln w="1905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4724400" y="25908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581400" y="2514601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PGF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581400" y="1295400"/>
              <a:ext cx="533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rgbClr val="FF0000"/>
                  </a:solidFill>
                </a:rPr>
                <a:t>V</a:t>
              </a:r>
              <a:r>
                <a:rPr lang="en-US" baseline="-25000" dirty="0" err="1" smtClean="0">
                  <a:solidFill>
                    <a:srgbClr val="FF0000"/>
                  </a:solidFill>
                </a:rPr>
                <a:t>h</a:t>
              </a:r>
              <a:endParaRPr lang="en-US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953000" y="1981200"/>
              <a:ext cx="533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4">
                      <a:lumMod val="75000"/>
                    </a:schemeClr>
                  </a:solidFill>
                </a:rPr>
                <a:t>CF</a:t>
              </a:r>
              <a:endParaRPr lang="en-US" baseline="-25000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495800" y="762000"/>
              <a:ext cx="533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2"/>
                  </a:solidFill>
                </a:rPr>
                <a:t>V</a:t>
              </a:r>
              <a:r>
                <a:rPr lang="en-US" baseline="-25000" dirty="0" smtClean="0">
                  <a:solidFill>
                    <a:schemeClr val="accent2"/>
                  </a:solidFill>
                </a:rPr>
                <a:t>g</a:t>
              </a:r>
              <a:endParaRPr lang="en-US" baseline="-25000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762000" y="381000"/>
            <a:ext cx="41910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Wind force balance during mid afternoon</a:t>
            </a:r>
          </a:p>
          <a:p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Assumes lower pressure to the west – possibly due to lee </a:t>
            </a:r>
            <a:r>
              <a:rPr lang="en-US" dirty="0" err="1" smtClean="0"/>
              <a:t>trof</a:t>
            </a:r>
            <a:r>
              <a:rPr lang="en-US" dirty="0" smtClean="0"/>
              <a:t>/thermal low as higher terrain to the west heats up during the day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FF0000"/>
                </a:solidFill>
              </a:rPr>
              <a:t>V</a:t>
            </a:r>
            <a:r>
              <a:rPr lang="en-US" baseline="-25000" dirty="0" err="1" smtClean="0">
                <a:solidFill>
                  <a:srgbClr val="FF0000"/>
                </a:solidFill>
              </a:rPr>
              <a:t>h</a:t>
            </a:r>
            <a:r>
              <a:rPr lang="en-US" dirty="0" smtClean="0"/>
              <a:t> is the actual horizontal surface wind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b="1" u="sng" dirty="0" smtClean="0"/>
              <a:t>As cooling at the ground commences</a:t>
            </a:r>
          </a:p>
          <a:p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During the evening hours, the boundary layer decouples as the surface cools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While the winds at the ground weaken significantly, within the developing inversion, this is not true in the upper parts of the nocturnal boundary layer and residual layers.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Therefore, friction is no longer important for the flow in the upper boundary layer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/>
          <p:cNvCxnSpPr/>
          <p:nvPr/>
        </p:nvCxnSpPr>
        <p:spPr>
          <a:xfrm rot="16200000" flipV="1">
            <a:off x="6019800" y="1295400"/>
            <a:ext cx="838200" cy="6858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5638800" y="2057400"/>
            <a:ext cx="11430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6781800" y="1752600"/>
            <a:ext cx="381000" cy="304800"/>
          </a:xfrm>
          <a:prstGeom prst="straightConnector1">
            <a:avLst/>
          </a:prstGeom>
          <a:ln w="1905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 flipV="1">
            <a:off x="6057900" y="1333500"/>
            <a:ext cx="1447800" cy="1588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791200" y="2057401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PGF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91200" y="8382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V</a:t>
            </a:r>
            <a:r>
              <a:rPr lang="en-US" baseline="-25000" dirty="0" err="1" smtClean="0">
                <a:solidFill>
                  <a:srgbClr val="FF0000"/>
                </a:solidFill>
              </a:rPr>
              <a:t>h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62800" y="15240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CF</a:t>
            </a:r>
            <a:endParaRPr lang="en-US" baseline="-25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05600" y="3048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V</a:t>
            </a:r>
            <a:r>
              <a:rPr lang="en-US" baseline="-25000" dirty="0" smtClean="0">
                <a:solidFill>
                  <a:schemeClr val="accent2"/>
                </a:solidFill>
              </a:rPr>
              <a:t>g</a:t>
            </a:r>
            <a:endParaRPr lang="en-US" baseline="-25000" dirty="0">
              <a:solidFill>
                <a:schemeClr val="accent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2000" y="381000"/>
            <a:ext cx="4191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As cooling at the ground commences</a:t>
            </a:r>
          </a:p>
          <a:p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Therefore, friction is no longer important for the flow in the upper boundary layer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flow that was in balance earlier in the day (PGF +CF+F = 0) is no longer in balance since F = 0.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Therefore, an inertial oscillation is generated to create </a:t>
            </a:r>
            <a:r>
              <a:rPr lang="en-US" dirty="0" err="1" smtClean="0"/>
              <a:t>ageostrophic</a:t>
            </a:r>
            <a:r>
              <a:rPr lang="en-US" dirty="0" smtClean="0"/>
              <a:t> flow that attempts to bring the flow back into balance.  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This </a:t>
            </a:r>
            <a:r>
              <a:rPr lang="en-US" dirty="0" err="1" smtClean="0"/>
              <a:t>ageostrophic</a:t>
            </a:r>
            <a:r>
              <a:rPr lang="en-US" dirty="0" smtClean="0"/>
              <a:t> flow helps to create the LLJ.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228600" y="381000"/>
            <a:ext cx="8610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Theory</a:t>
            </a:r>
          </a:p>
          <a:p>
            <a:endParaRPr lang="en-US" b="1" u="sng" dirty="0"/>
          </a:p>
          <a:p>
            <a:r>
              <a:rPr lang="en-US" dirty="0" smtClean="0"/>
              <a:t>Once the flow is decoupled and friction is no longer impacting the flow in the upper boundary layer, the equations of motion are: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                         (1)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We will separate the wind velocity into it’s </a:t>
            </a:r>
            <a:r>
              <a:rPr lang="en-US" dirty="0" err="1" smtClean="0"/>
              <a:t>geostrophic</a:t>
            </a:r>
            <a:r>
              <a:rPr lang="en-US" dirty="0" smtClean="0"/>
              <a:t> and </a:t>
            </a:r>
            <a:r>
              <a:rPr lang="en-US" dirty="0" err="1" smtClean="0"/>
              <a:t>ageostrophic</a:t>
            </a:r>
            <a:r>
              <a:rPr lang="en-US" dirty="0" smtClean="0"/>
              <a:t> components:</a:t>
            </a:r>
          </a:p>
          <a:p>
            <a:endParaRPr lang="en-US" dirty="0"/>
          </a:p>
          <a:p>
            <a:r>
              <a:rPr lang="en-US" dirty="0"/>
              <a:t>u</a:t>
            </a:r>
            <a:r>
              <a:rPr lang="en-US" dirty="0" smtClean="0"/>
              <a:t>=</a:t>
            </a:r>
            <a:r>
              <a:rPr lang="en-US" dirty="0" err="1" smtClean="0"/>
              <a:t>u</a:t>
            </a:r>
            <a:r>
              <a:rPr lang="en-US" baseline="-25000" dirty="0" err="1" smtClean="0"/>
              <a:t>g</a:t>
            </a:r>
            <a:r>
              <a:rPr lang="en-US" dirty="0" smtClean="0"/>
              <a:t> + </a:t>
            </a:r>
            <a:r>
              <a:rPr lang="en-US" dirty="0" err="1" smtClean="0"/>
              <a:t>u</a:t>
            </a:r>
            <a:r>
              <a:rPr lang="en-US" baseline="-25000" dirty="0" err="1"/>
              <a:t>a</a:t>
            </a:r>
            <a:endParaRPr lang="en-US" dirty="0" smtClean="0"/>
          </a:p>
          <a:p>
            <a:r>
              <a:rPr lang="en-US" dirty="0" smtClean="0"/>
              <a:t>v=v</a:t>
            </a:r>
            <a:r>
              <a:rPr lang="en-US" baseline="-25000" dirty="0" smtClean="0"/>
              <a:t>g</a:t>
            </a:r>
            <a:r>
              <a:rPr lang="en-US" dirty="0" smtClean="0"/>
              <a:t> +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a</a:t>
            </a:r>
            <a:r>
              <a:rPr lang="en-US" dirty="0"/>
              <a:t> </a:t>
            </a:r>
            <a:r>
              <a:rPr lang="en-US" dirty="0" smtClean="0"/>
              <a:t>      (2)</a:t>
            </a:r>
          </a:p>
          <a:p>
            <a:endParaRPr lang="en-US" dirty="0"/>
          </a:p>
          <a:p>
            <a:r>
              <a:rPr lang="en-US" dirty="0" smtClean="0"/>
              <a:t>Substituting equations (2) into (1) and assuming that the </a:t>
            </a:r>
            <a:r>
              <a:rPr lang="en-US" dirty="0" err="1" smtClean="0"/>
              <a:t>geostrophic</a:t>
            </a:r>
            <a:r>
              <a:rPr lang="en-US" dirty="0" smtClean="0"/>
              <a:t> flow is constant in time (du</a:t>
            </a:r>
            <a:r>
              <a:rPr lang="en-US" baseline="-25000" dirty="0" smtClean="0"/>
              <a:t>g</a:t>
            </a:r>
            <a:r>
              <a:rPr lang="en-US" dirty="0" smtClean="0"/>
              <a:t>/</a:t>
            </a:r>
            <a:r>
              <a:rPr lang="en-US" dirty="0" err="1" smtClean="0"/>
              <a:t>dt</a:t>
            </a:r>
            <a:r>
              <a:rPr lang="en-US" dirty="0" smtClean="0"/>
              <a:t> = 0 and </a:t>
            </a:r>
            <a:r>
              <a:rPr lang="en-US" dirty="0" err="1" smtClean="0"/>
              <a:t>dv</a:t>
            </a:r>
            <a:r>
              <a:rPr lang="en-US" baseline="-25000" dirty="0" err="1" smtClean="0"/>
              <a:t>g</a:t>
            </a:r>
            <a:r>
              <a:rPr lang="en-US" dirty="0" smtClean="0"/>
              <a:t>/</a:t>
            </a:r>
            <a:r>
              <a:rPr lang="en-US" dirty="0" err="1" smtClean="0"/>
              <a:t>dt</a:t>
            </a:r>
            <a:r>
              <a:rPr lang="en-US" dirty="0" smtClean="0"/>
              <a:t> = 0) gives: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            (3)</a:t>
            </a:r>
          </a:p>
          <a:p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81000" y="1752600"/>
          <a:ext cx="1092200" cy="863600"/>
        </p:xfrm>
        <a:graphic>
          <a:graphicData uri="http://schemas.openxmlformats.org/presentationml/2006/ole">
            <p:oleObj spid="_x0000_s1026" name="Equation" r:id="rId4" imgW="1091880" imgH="86328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81000" y="5105400"/>
          <a:ext cx="1612900" cy="863600"/>
        </p:xfrm>
        <a:graphic>
          <a:graphicData uri="http://schemas.openxmlformats.org/presentationml/2006/ole">
            <p:oleObj spid="_x0000_s1027" name="Equation" r:id="rId5" imgW="1612800" imgH="86328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228600" y="381000"/>
            <a:ext cx="8610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Theory, cont</a:t>
            </a:r>
          </a:p>
          <a:p>
            <a:endParaRPr lang="en-US" b="1" u="sng" dirty="0"/>
          </a:p>
          <a:p>
            <a:r>
              <a:rPr lang="en-US" dirty="0" smtClean="0"/>
              <a:t>We know from dynamics that: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(4)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Substituting (4) into (3) gives:</a:t>
            </a:r>
          </a:p>
          <a:p>
            <a:endParaRPr lang="en-US" dirty="0" smtClean="0"/>
          </a:p>
          <a:p>
            <a:r>
              <a:rPr lang="en-US" dirty="0" smtClean="0"/>
              <a:t>                    (5)</a:t>
            </a:r>
          </a:p>
          <a:p>
            <a:endParaRPr lang="en-US" dirty="0"/>
          </a:p>
          <a:p>
            <a:r>
              <a:rPr lang="en-US" dirty="0" smtClean="0"/>
              <a:t>                     (6)</a:t>
            </a:r>
          </a:p>
          <a:p>
            <a:endParaRPr lang="en-US" dirty="0"/>
          </a:p>
          <a:p>
            <a:r>
              <a:rPr lang="en-US" dirty="0" smtClean="0"/>
              <a:t>By taking d(6)/</a:t>
            </a:r>
            <a:r>
              <a:rPr lang="en-US" dirty="0" err="1" smtClean="0"/>
              <a:t>dt</a:t>
            </a:r>
            <a:r>
              <a:rPr lang="en-US" dirty="0" smtClean="0"/>
              <a:t> and substituting into (5) and d(5)/</a:t>
            </a:r>
            <a:r>
              <a:rPr lang="en-US" dirty="0" err="1" smtClean="0"/>
              <a:t>dt</a:t>
            </a:r>
            <a:r>
              <a:rPr lang="en-US" dirty="0" smtClean="0"/>
              <a:t> and substituting into (6) gives (do this yourself!!!):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    (7)</a:t>
            </a:r>
          </a:p>
          <a:p>
            <a:endParaRPr lang="en-US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57200" y="3159404"/>
          <a:ext cx="850900" cy="955396"/>
        </p:xfrm>
        <a:graphic>
          <a:graphicData uri="http://schemas.openxmlformats.org/presentationml/2006/ole">
            <p:oleObj spid="_x0000_s2051" name="Equation" r:id="rId4" imgW="723600" imgH="81252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425450" y="1447800"/>
          <a:ext cx="976032" cy="990600"/>
        </p:xfrm>
        <a:graphic>
          <a:graphicData uri="http://schemas.openxmlformats.org/presentationml/2006/ole">
            <p:oleObj spid="_x0000_s2052" name="Equation" r:id="rId5" imgW="850680" imgH="86328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381000" y="4876800"/>
          <a:ext cx="1143000" cy="1078727"/>
        </p:xfrm>
        <a:graphic>
          <a:graphicData uri="http://schemas.openxmlformats.org/presentationml/2006/ole">
            <p:oleObj spid="_x0000_s2053" name="Equation" r:id="rId6" imgW="888840" imgH="83808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228600" y="381000"/>
            <a:ext cx="8610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Theory, cont</a:t>
            </a:r>
          </a:p>
          <a:p>
            <a:endParaRPr lang="en-US" b="1" u="sng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(7)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Equation (7) is an easy to solve ordinary differential equation that has a solution:</a:t>
            </a:r>
          </a:p>
          <a:p>
            <a:endParaRPr lang="en-US" dirty="0"/>
          </a:p>
          <a:p>
            <a:r>
              <a:rPr lang="en-US" dirty="0" smtClean="0"/>
              <a:t>                                          (8)</a:t>
            </a:r>
          </a:p>
          <a:p>
            <a:endParaRPr lang="en-US" dirty="0"/>
          </a:p>
          <a:p>
            <a:r>
              <a:rPr lang="en-US" dirty="0" smtClean="0"/>
              <a:t>Where C</a:t>
            </a:r>
            <a:r>
              <a:rPr lang="en-US" baseline="-25000" dirty="0" smtClean="0"/>
              <a:t>1</a:t>
            </a:r>
            <a:r>
              <a:rPr lang="en-US" dirty="0" smtClean="0"/>
              <a:t> and C</a:t>
            </a:r>
            <a:r>
              <a:rPr lang="en-US" baseline="-25000" dirty="0"/>
              <a:t>2</a:t>
            </a:r>
            <a:r>
              <a:rPr lang="en-US" dirty="0" smtClean="0"/>
              <a:t> are constants.  They can be found by setting the following boundary conditions;</a:t>
            </a:r>
          </a:p>
          <a:p>
            <a:r>
              <a:rPr lang="en-US" dirty="0"/>
              <a:t>a</a:t>
            </a:r>
            <a:r>
              <a:rPr lang="en-US" dirty="0" smtClean="0"/>
              <a:t>t </a:t>
            </a:r>
            <a:r>
              <a:rPr lang="en-US" i="1" dirty="0" smtClean="0"/>
              <a:t>t = 0, </a:t>
            </a:r>
            <a:r>
              <a:rPr lang="en-US" i="1" dirty="0" err="1" smtClean="0"/>
              <a:t>u</a:t>
            </a:r>
            <a:r>
              <a:rPr lang="en-US" i="1" baseline="-25000" dirty="0" err="1" smtClean="0"/>
              <a:t>a</a:t>
            </a:r>
            <a:r>
              <a:rPr lang="en-US" i="1" dirty="0" smtClean="0"/>
              <a:t> = u</a:t>
            </a:r>
            <a:r>
              <a:rPr lang="en-US" i="1" baseline="-25000" dirty="0" smtClean="0"/>
              <a:t>a0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a</a:t>
            </a:r>
            <a:r>
              <a:rPr lang="en-US" i="1" dirty="0" smtClean="0"/>
              <a:t> = v</a:t>
            </a:r>
            <a:r>
              <a:rPr lang="en-US" i="1" baseline="-25000" dirty="0" smtClean="0"/>
              <a:t>a</a:t>
            </a:r>
            <a:r>
              <a:rPr lang="en-US" i="1" baseline="-25000" dirty="0"/>
              <a:t>0</a:t>
            </a:r>
            <a:endParaRPr lang="en-US" i="1" baseline="-25000" dirty="0" smtClean="0"/>
          </a:p>
          <a:p>
            <a:endParaRPr lang="en-US" dirty="0" smtClean="0"/>
          </a:p>
          <a:p>
            <a:r>
              <a:rPr lang="en-US" dirty="0" smtClean="0"/>
              <a:t>In doing so, one can show that </a:t>
            </a:r>
            <a:r>
              <a:rPr lang="en-US" i="1" dirty="0" smtClean="0"/>
              <a:t>C</a:t>
            </a:r>
            <a:r>
              <a:rPr lang="en-US" i="1" baseline="-25000" dirty="0" smtClean="0"/>
              <a:t>1</a:t>
            </a:r>
            <a:r>
              <a:rPr lang="en-US" i="1" dirty="0" smtClean="0"/>
              <a:t> = u</a:t>
            </a:r>
            <a:r>
              <a:rPr lang="en-US" i="1" baseline="-25000" dirty="0" smtClean="0"/>
              <a:t>a0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smtClean="0"/>
              <a:t>C</a:t>
            </a:r>
            <a:r>
              <a:rPr lang="en-US" i="1" baseline="-25000" dirty="0" smtClean="0"/>
              <a:t>2</a:t>
            </a:r>
            <a:r>
              <a:rPr lang="en-US" i="1" dirty="0" smtClean="0"/>
              <a:t> = -v</a:t>
            </a:r>
            <a:r>
              <a:rPr lang="en-US" i="1" baseline="-25000" dirty="0" smtClean="0"/>
              <a:t>a0</a:t>
            </a:r>
            <a:r>
              <a:rPr lang="en-US" dirty="0" smtClean="0"/>
              <a:t>.  Substituting this result into (8) gives:</a:t>
            </a:r>
          </a:p>
          <a:p>
            <a:endParaRPr lang="en-US" dirty="0"/>
          </a:p>
          <a:p>
            <a:r>
              <a:rPr lang="en-US" dirty="0" smtClean="0"/>
              <a:t>                                               (9)</a:t>
            </a:r>
          </a:p>
          <a:p>
            <a:endParaRPr lang="en-US" dirty="0"/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304800" y="1371600"/>
          <a:ext cx="1143000" cy="1078727"/>
        </p:xfrm>
        <a:graphic>
          <a:graphicData uri="http://schemas.openxmlformats.org/presentationml/2006/ole">
            <p:oleObj spid="_x0000_s3076" name="Equation" r:id="rId4" imgW="888840" imgH="838080" progId="Equation.3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312738" y="3048000"/>
          <a:ext cx="1939925" cy="538163"/>
        </p:xfrm>
        <a:graphic>
          <a:graphicData uri="http://schemas.openxmlformats.org/presentationml/2006/ole">
            <p:oleObj spid="_x0000_s3077" name="Equation" r:id="rId5" imgW="1650960" imgH="457200" progId="Equation.3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381000" y="5257800"/>
          <a:ext cx="2178050" cy="538163"/>
        </p:xfrm>
        <a:graphic>
          <a:graphicData uri="http://schemas.openxmlformats.org/presentationml/2006/ole">
            <p:oleObj spid="_x0000_s3078" name="Equation" r:id="rId6" imgW="18540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228600" y="381000"/>
            <a:ext cx="86106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Theory, cont</a:t>
            </a:r>
          </a:p>
          <a:p>
            <a:endParaRPr lang="en-US" b="1" u="sng" dirty="0"/>
          </a:p>
          <a:p>
            <a:endParaRPr lang="en-US" dirty="0"/>
          </a:p>
          <a:p>
            <a:r>
              <a:rPr lang="en-US" dirty="0" smtClean="0"/>
              <a:t>                                           (9)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Using trig rules, equation (9) can be written as:</a:t>
            </a:r>
          </a:p>
          <a:p>
            <a:endParaRPr lang="en-US" dirty="0"/>
          </a:p>
          <a:p>
            <a:r>
              <a:rPr lang="en-US" dirty="0" smtClean="0"/>
              <a:t>                                         (10)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where:                               and </a:t>
            </a:r>
            <a:r>
              <a:rPr lang="en-US" i="1" dirty="0" err="1" smtClean="0">
                <a:latin typeface="Symbol" pitchFamily="18" charset="2"/>
              </a:rPr>
              <a:t>Y</a:t>
            </a:r>
            <a:r>
              <a:rPr lang="en-US" i="1" baseline="-25000" dirty="0" err="1" smtClean="0"/>
              <a:t>o</a:t>
            </a:r>
            <a:r>
              <a:rPr lang="en-US" dirty="0" smtClean="0"/>
              <a:t> is the </a:t>
            </a:r>
          </a:p>
          <a:p>
            <a:endParaRPr lang="en-US" dirty="0"/>
          </a:p>
          <a:p>
            <a:r>
              <a:rPr lang="en-US" dirty="0" smtClean="0"/>
              <a:t>orientation of the </a:t>
            </a:r>
            <a:r>
              <a:rPr lang="en-US" dirty="0" err="1" smtClean="0"/>
              <a:t>ageostrophic</a:t>
            </a:r>
            <a:r>
              <a:rPr lang="en-US" dirty="0" smtClean="0"/>
              <a:t> flow at </a:t>
            </a:r>
            <a:r>
              <a:rPr lang="en-US" i="1" dirty="0" smtClean="0"/>
              <a:t>t = 0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Remember that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h</a:t>
            </a:r>
            <a:r>
              <a:rPr lang="en-US" dirty="0" smtClean="0"/>
              <a:t> = V</a:t>
            </a:r>
            <a:r>
              <a:rPr lang="en-US" baseline="-25000" dirty="0" smtClean="0"/>
              <a:t>g</a:t>
            </a:r>
            <a:r>
              <a:rPr lang="en-US" dirty="0" smtClean="0"/>
              <a:t> +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a</a:t>
            </a:r>
            <a:endParaRPr lang="en-US" baseline="-25000" dirty="0" smtClean="0"/>
          </a:p>
          <a:p>
            <a:endParaRPr lang="en-US" dirty="0" smtClean="0"/>
          </a:p>
          <a:p>
            <a:r>
              <a:rPr lang="en-US" dirty="0" smtClean="0"/>
              <a:t>In this example, the flow is sub </a:t>
            </a:r>
            <a:r>
              <a:rPr lang="en-US" dirty="0" err="1" smtClean="0"/>
              <a:t>geostrophic</a:t>
            </a:r>
            <a:endParaRPr lang="en-US" dirty="0" smtClean="0"/>
          </a:p>
          <a:p>
            <a:r>
              <a:rPr lang="en-US" dirty="0" smtClean="0"/>
              <a:t>During late afternoon.</a:t>
            </a:r>
            <a:endParaRPr lang="en-US" dirty="0"/>
          </a:p>
        </p:txBody>
      </p:sp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228600" y="1143000"/>
          <a:ext cx="2178050" cy="538163"/>
        </p:xfrm>
        <a:graphic>
          <a:graphicData uri="http://schemas.openxmlformats.org/presentationml/2006/ole">
            <p:oleObj spid="_x0000_s4100" name="Equation" r:id="rId4" imgW="1854000" imgH="457200" progId="Equation.3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381000" y="2479675"/>
          <a:ext cx="1946275" cy="644525"/>
        </p:xfrm>
        <a:graphic>
          <a:graphicData uri="http://schemas.openxmlformats.org/presentationml/2006/ole">
            <p:oleObj spid="_x0000_s4101" name="Equation" r:id="rId5" imgW="1460160" imgH="507960" progId="Equation.3">
              <p:embed/>
            </p:oleObj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1066800" y="3429000"/>
          <a:ext cx="1403350" cy="369888"/>
        </p:xfrm>
        <a:graphic>
          <a:graphicData uri="http://schemas.openxmlformats.org/presentationml/2006/ole">
            <p:oleObj spid="_x0000_s4102" name="Equation" r:id="rId6" imgW="1054080" imgH="291960" progId="Equation.3">
              <p:embed/>
            </p:oleObj>
          </a:graphicData>
        </a:graphic>
      </p:graphicFrame>
      <p:pic>
        <p:nvPicPr>
          <p:cNvPr id="4103" name="Picture 7" descr="C:\Documents and Settings\nta12290\Desktop\low-level-jet-inertial-circl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29200" y="2895600"/>
            <a:ext cx="3270250" cy="37036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228600" y="381000"/>
            <a:ext cx="8610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Theory, cont</a:t>
            </a:r>
          </a:p>
          <a:p>
            <a:endParaRPr lang="en-US" b="1" u="sng" dirty="0"/>
          </a:p>
          <a:p>
            <a:r>
              <a:rPr lang="en-US" dirty="0" smtClean="0"/>
              <a:t>As time continues, 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a</a:t>
            </a:r>
            <a:r>
              <a:rPr lang="en-US" dirty="0" smtClean="0"/>
              <a:t> moves around the inertial circle.  In the example below, note that </a:t>
            </a:r>
            <a:r>
              <a:rPr lang="en-US" dirty="0" err="1" smtClean="0"/>
              <a:t>V</a:t>
            </a:r>
            <a:r>
              <a:rPr lang="en-US" i="1" baseline="-25000" dirty="0" err="1" smtClean="0"/>
              <a:t>a</a:t>
            </a:r>
            <a:r>
              <a:rPr lang="en-US" dirty="0" smtClean="0"/>
              <a:t> + V</a:t>
            </a:r>
            <a:r>
              <a:rPr lang="en-US" i="1" baseline="-25000" dirty="0"/>
              <a:t>g</a:t>
            </a:r>
            <a:r>
              <a:rPr lang="en-US" dirty="0" smtClean="0"/>
              <a:t> gives a </a:t>
            </a:r>
            <a:r>
              <a:rPr lang="en-US" dirty="0" err="1" smtClean="0"/>
              <a:t>supergeostrophic</a:t>
            </a:r>
            <a:r>
              <a:rPr lang="en-US" dirty="0" smtClean="0"/>
              <a:t> flow (</a:t>
            </a:r>
            <a:r>
              <a:rPr lang="en-US" dirty="0" err="1" smtClean="0"/>
              <a:t>V</a:t>
            </a:r>
            <a:r>
              <a:rPr lang="en-US" i="1" baseline="-25000" dirty="0" err="1"/>
              <a:t>h</a:t>
            </a:r>
            <a:r>
              <a:rPr lang="en-US" dirty="0" smtClean="0"/>
              <a:t> &gt; V</a:t>
            </a:r>
            <a:r>
              <a:rPr lang="en-US" i="1" baseline="-25000" dirty="0"/>
              <a:t>g</a:t>
            </a:r>
            <a:r>
              <a:rPr lang="en-US" dirty="0" smtClean="0"/>
              <a:t>) that is strong and southerly at 5.8 hours after the time the boundary layer first decouples.</a:t>
            </a:r>
          </a:p>
          <a:p>
            <a:endParaRPr lang="en-US" dirty="0"/>
          </a:p>
          <a:p>
            <a:r>
              <a:rPr lang="en-US" dirty="0" smtClean="0"/>
              <a:t>Q: The LLJ is stronger when the inertial circle is larger.  What produces a larger inertial circle?</a:t>
            </a:r>
            <a:endParaRPr lang="en-US" dirty="0"/>
          </a:p>
        </p:txBody>
      </p:sp>
      <p:pic>
        <p:nvPicPr>
          <p:cNvPr id="5125" name="Picture 5" descr="C:\Documents and Settings\nta12290\Desktop\low-level-jet-inertial-circle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4949" y="2514600"/>
            <a:ext cx="6343651" cy="43037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721</Words>
  <Application>Microsoft Office PowerPoint</Application>
  <PresentationFormat>On-screen Show (4:3)</PresentationFormat>
  <Paragraphs>138</Paragraphs>
  <Slides>10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Lyndon State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nta12290</dc:creator>
  <cp:lastModifiedBy>nta12290</cp:lastModifiedBy>
  <cp:revision>51</cp:revision>
  <dcterms:created xsi:type="dcterms:W3CDTF">2011-01-06T15:42:39Z</dcterms:created>
  <dcterms:modified xsi:type="dcterms:W3CDTF">2011-01-06T21:53:37Z</dcterms:modified>
</cp:coreProperties>
</file>