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embeddings/oleObject2.bin" ContentType="application/vnd.openxmlformats-officedocument.oleObject"/>
  <Override PartName="/ppt/notesSlides/notesSlide4.xml" ContentType="application/vnd.openxmlformats-officedocument.presentationml.notesSlide+xml"/>
  <Override PartName="/ppt/embeddings/oleObject3.bin" ContentType="application/vnd.openxmlformats-officedocument.oleObject"/>
  <Override PartName="/ppt/notesSlides/notesSlide5.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6.xml" ContentType="application/vnd.openxmlformats-officedocument.presentationml.notesSlide+xml"/>
  <Override PartName="/ppt/embeddings/oleObject6.bin" ContentType="application/vnd.openxmlformats-officedocument.oleObject"/>
  <Override PartName="/ppt/notesSlides/notesSlide7.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8.xml" ContentType="application/vnd.openxmlformats-officedocument.presentationml.notesSlide+xml"/>
  <Override PartName="/ppt/embeddings/oleObject9.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11.xml" ContentType="application/vnd.openxmlformats-officedocument.presentationml.notesSlide+xml"/>
  <Override PartName="/ppt/embeddings/oleObject12.bin" ContentType="application/vnd.openxmlformats-officedocument.oleObject"/>
  <Override PartName="/ppt/notesSlides/notesSlide12.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13.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14.xml" ContentType="application/vnd.openxmlformats-officedocument.presentationml.notesSlide+xml"/>
  <Override PartName="/ppt/embeddings/oleObject17.bin" ContentType="application/vnd.openxmlformats-officedocument.oleObject"/>
  <Override PartName="/ppt/notesSlides/notesSlide15.xml" ContentType="application/vnd.openxmlformats-officedocument.presentationml.notesSlide+xml"/>
  <Override PartName="/ppt/embeddings/oleObject18.bin" ContentType="application/vnd.openxmlformats-officedocument.oleObject"/>
  <Override PartName="/ppt/notesSlides/notesSlide16.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notesSlides/notesSlide17.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notesSlides/notesSlide18.xml" ContentType="application/vnd.openxmlformats-officedocument.presentationml.notesSlide+xml"/>
  <Override PartName="/ppt/embeddings/oleObject25.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64" r:id="rId5"/>
    <p:sldId id="261" r:id="rId6"/>
    <p:sldId id="262" r:id="rId7"/>
    <p:sldId id="263" r:id="rId8"/>
    <p:sldId id="265" r:id="rId9"/>
    <p:sldId id="266" r:id="rId10"/>
    <p:sldId id="267" r:id="rId11"/>
    <p:sldId id="268" r:id="rId12"/>
    <p:sldId id="269" r:id="rId13"/>
    <p:sldId id="270" r:id="rId14"/>
    <p:sldId id="272" r:id="rId15"/>
    <p:sldId id="271" r:id="rId16"/>
    <p:sldId id="273" r:id="rId17"/>
    <p:sldId id="274" r:id="rId18"/>
    <p:sldId id="275" r:id="rId19"/>
    <p:sldId id="276" r:id="rId20"/>
    <p:sldId id="279"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FF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4" autoAdjust="0"/>
    <p:restoredTop sz="94660"/>
  </p:normalViewPr>
  <p:slideViewPr>
    <p:cSldViewPr>
      <p:cViewPr varScale="1">
        <p:scale>
          <a:sx n="118" d="100"/>
          <a:sy n="118" d="100"/>
        </p:scale>
        <p:origin x="-104" y="-2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2.wmf"/><Relationship Id="rId4" Type="http://schemas.openxmlformats.org/officeDocument/2006/relationships/image" Target="../media/image23.wmf"/><Relationship Id="rId1" Type="http://schemas.openxmlformats.org/officeDocument/2006/relationships/image" Target="../media/image20.png"/><Relationship Id="rId2" Type="http://schemas.openxmlformats.org/officeDocument/2006/relationships/image" Target="../media/image2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27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27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27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27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F715959-77C0-4E3A-B3C8-BA6C2AC7F395}" type="slidenum">
              <a:rPr lang="en-US"/>
              <a:pPr/>
              <a:t>‹#›</a:t>
            </a:fld>
            <a:endParaRPr lang="en-US"/>
          </a:p>
        </p:txBody>
      </p:sp>
    </p:spTree>
    <p:extLst>
      <p:ext uri="{BB962C8B-B14F-4D97-AF65-F5344CB8AC3E}">
        <p14:creationId xmlns:p14="http://schemas.microsoft.com/office/powerpoint/2010/main" val="41728594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F715959-77C0-4E3A-B3C8-BA6C2AC7F39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933773B-6C61-48FF-A9DA-0826CFA0DCB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8E9EE3-6498-4B87-A5BC-FE7429C5A3A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05A118-6DE8-4D13-8CC6-9F241C9D8F7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BA608F-E595-4B32-8C97-D293E82557D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2D3757-423F-4575-9E87-4C7B08CD35F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AA09ED1-E8C6-400E-878F-1D518D28C83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3AD00E6-CCFD-49FE-99C3-9D83C387DBF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99E21B3-3A6C-4F1F-A0EC-764105F706C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681810C-E275-4A0E-BA61-E8933BECB1D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D94D1DF-CB4C-4DDA-BDF0-44C55CE3218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8DED538-5606-449C-A741-A0C81D5EAAF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BEF8989-0F87-4EAB-9E4D-782F78093C5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0.bin"/><Relationship Id="rId5" Type="http://schemas.openxmlformats.org/officeDocument/2006/relationships/image" Target="../media/image12.png"/><Relationship Id="rId6" Type="http://schemas.openxmlformats.org/officeDocument/2006/relationships/oleObject" Target="../embeddings/oleObject11.bin"/><Relationship Id="rId7" Type="http://schemas.openxmlformats.org/officeDocument/2006/relationships/image" Target="../media/image13.png"/><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2.bin"/><Relationship Id="rId5" Type="http://schemas.openxmlformats.org/officeDocument/2006/relationships/image" Target="../media/image3.png"/><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3.bin"/><Relationship Id="rId5" Type="http://schemas.openxmlformats.org/officeDocument/2006/relationships/image" Target="../media/image14.png"/><Relationship Id="rId6" Type="http://schemas.openxmlformats.org/officeDocument/2006/relationships/oleObject" Target="../embeddings/oleObject14.bin"/><Relationship Id="rId7" Type="http://schemas.openxmlformats.org/officeDocument/2006/relationships/image" Target="../media/image15.png"/><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5.bin"/><Relationship Id="rId5" Type="http://schemas.openxmlformats.org/officeDocument/2006/relationships/image" Target="../media/image16.png"/><Relationship Id="rId6" Type="http://schemas.openxmlformats.org/officeDocument/2006/relationships/oleObject" Target="../embeddings/oleObject16.bin"/><Relationship Id="rId7" Type="http://schemas.openxmlformats.org/officeDocument/2006/relationships/image" Target="../media/image17.png"/><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7.bin"/><Relationship Id="rId5" Type="http://schemas.openxmlformats.org/officeDocument/2006/relationships/image" Target="../media/image18.png"/><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8.bin"/><Relationship Id="rId5" Type="http://schemas.openxmlformats.org/officeDocument/2006/relationships/image" Target="../media/image19.png"/><Relationship Id="rId1" Type="http://schemas.openxmlformats.org/officeDocument/2006/relationships/vmlDrawing" Target="../drawings/vmlDrawing13.v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9.bin"/><Relationship Id="rId5" Type="http://schemas.openxmlformats.org/officeDocument/2006/relationships/image" Target="../media/image20.png"/><Relationship Id="rId6" Type="http://schemas.openxmlformats.org/officeDocument/2006/relationships/oleObject" Target="../embeddings/oleObject20.bin"/><Relationship Id="rId7" Type="http://schemas.openxmlformats.org/officeDocument/2006/relationships/image" Target="../media/image21.png"/><Relationship Id="rId8" Type="http://schemas.openxmlformats.org/officeDocument/2006/relationships/oleObject" Target="../embeddings/oleObject21.bin"/><Relationship Id="rId9" Type="http://schemas.openxmlformats.org/officeDocument/2006/relationships/image" Target="../media/image22.wmf"/><Relationship Id="rId10" Type="http://schemas.openxmlformats.org/officeDocument/2006/relationships/oleObject" Target="../embeddings/oleObject22.bin"/><Relationship Id="rId11" Type="http://schemas.openxmlformats.org/officeDocument/2006/relationships/image" Target="../media/image23.wmf"/><Relationship Id="rId1" Type="http://schemas.openxmlformats.org/officeDocument/2006/relationships/vmlDrawing" Target="../drawings/vmlDrawing14.vml"/><Relationship Id="rId2"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23.bin"/><Relationship Id="rId5" Type="http://schemas.openxmlformats.org/officeDocument/2006/relationships/image" Target="../media/image24.png"/><Relationship Id="rId6" Type="http://schemas.openxmlformats.org/officeDocument/2006/relationships/oleObject" Target="../embeddings/oleObject24.bin"/><Relationship Id="rId7" Type="http://schemas.openxmlformats.org/officeDocument/2006/relationships/image" Target="../media/image25.png"/><Relationship Id="rId1" Type="http://schemas.openxmlformats.org/officeDocument/2006/relationships/vmlDrawing" Target="../drawings/vmlDrawing15.vml"/><Relationship Id="rId2"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25.bin"/><Relationship Id="rId5" Type="http://schemas.openxmlformats.org/officeDocument/2006/relationships/image" Target="../media/image26.png"/><Relationship Id="rId1" Type="http://schemas.openxmlformats.org/officeDocument/2006/relationships/vmlDrawing" Target="../drawings/vmlDrawing16.vml"/><Relationship Id="rId2"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2.bin"/><Relationship Id="rId5"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3.bin"/><Relationship Id="rId5" Type="http://schemas.openxmlformats.org/officeDocument/2006/relationships/image" Target="../media/image3.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4.png"/><Relationship Id="rId6" Type="http://schemas.openxmlformats.org/officeDocument/2006/relationships/oleObject" Target="../embeddings/oleObject5.bin"/><Relationship Id="rId7" Type="http://schemas.openxmlformats.org/officeDocument/2006/relationships/image" Target="../media/image5.png"/><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video" Target="../media/media1.avi"/><Relationship Id="rId4" Type="http://schemas.microsoft.com/office/2007/relationships/media" Target="../media/media2.avi"/><Relationship Id="rId5" Type="http://schemas.openxmlformats.org/officeDocument/2006/relationships/video" Target="../media/media2.avi"/><Relationship Id="rId6" Type="http://schemas.openxmlformats.org/officeDocument/2006/relationships/slideLayout" Target="../slideLayouts/slideLayout1.xml"/><Relationship Id="rId7" Type="http://schemas.openxmlformats.org/officeDocument/2006/relationships/notesSlide" Target="../notesSlides/notesSlide6.xml"/><Relationship Id="rId8" Type="http://schemas.openxmlformats.org/officeDocument/2006/relationships/oleObject" Target="../embeddings/oleObject6.bin"/><Relationship Id="rId9" Type="http://schemas.openxmlformats.org/officeDocument/2006/relationships/image" Target="../media/image6.wmf"/><Relationship Id="rId10" Type="http://schemas.openxmlformats.org/officeDocument/2006/relationships/image" Target="../media/image7.png"/><Relationship Id="rId11" Type="http://schemas.openxmlformats.org/officeDocument/2006/relationships/image" Target="../media/image8.png"/><Relationship Id="rId1" Type="http://schemas.openxmlformats.org/officeDocument/2006/relationships/vmlDrawing" Target="../drawings/vmlDrawing5.vml"/><Relationship Id="rId2" Type="http://schemas.microsoft.com/office/2007/relationships/media" Target="../media/media1.avi"/></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7.bin"/><Relationship Id="rId5" Type="http://schemas.openxmlformats.org/officeDocument/2006/relationships/image" Target="../media/image9.png"/><Relationship Id="rId6" Type="http://schemas.openxmlformats.org/officeDocument/2006/relationships/oleObject" Target="../embeddings/oleObject8.bin"/><Relationship Id="rId7" Type="http://schemas.openxmlformats.org/officeDocument/2006/relationships/image" Target="../media/image10.wmf"/><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9.bin"/><Relationship Id="rId5" Type="http://schemas.openxmlformats.org/officeDocument/2006/relationships/image" Target="../media/image9.png"/><Relationship Id="rId6" Type="http://schemas.openxmlformats.org/officeDocument/2006/relationships/image" Target="../media/image11.png"/><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7.png"/><Relationship Id="rId1" Type="http://schemas.microsoft.com/office/2007/relationships/media" Target="../media/media1.avi"/><Relationship Id="rId2" Type="http://schemas.openxmlformats.org/officeDocument/2006/relationships/video" Target="../media/media1.avi"/></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0"/>
            <a:ext cx="7772400" cy="1066800"/>
          </a:xfrm>
        </p:spPr>
        <p:txBody>
          <a:bodyPr/>
          <a:lstStyle/>
          <a:p>
            <a:r>
              <a:rPr lang="en-US" sz="3200"/>
              <a:t>Supercell Physical Processes</a:t>
            </a:r>
          </a:p>
        </p:txBody>
      </p:sp>
      <p:sp>
        <p:nvSpPr>
          <p:cNvPr id="2051" name="Rectangle 3"/>
          <p:cNvSpPr>
            <a:spLocks noGrp="1" noChangeArrowheads="1"/>
          </p:cNvSpPr>
          <p:nvPr>
            <p:ph type="subTitle" idx="1"/>
          </p:nvPr>
        </p:nvSpPr>
        <p:spPr>
          <a:xfrm>
            <a:off x="0" y="1219200"/>
            <a:ext cx="9144000" cy="4800600"/>
          </a:xfrm>
        </p:spPr>
        <p:txBody>
          <a:bodyPr/>
          <a:lstStyle/>
          <a:p>
            <a:pPr algn="l">
              <a:buFontTx/>
              <a:buChar char="•"/>
            </a:pPr>
            <a:r>
              <a:rPr lang="en-US" sz="2400"/>
              <a:t>Updraft Tilt</a:t>
            </a:r>
          </a:p>
          <a:p>
            <a:pPr algn="l">
              <a:buFontTx/>
              <a:buChar char="•"/>
            </a:pPr>
            <a:r>
              <a:rPr lang="en-US" sz="2400"/>
              <a:t>Mid-level rotation</a:t>
            </a:r>
          </a:p>
          <a:p>
            <a:pPr algn="l">
              <a:buFontTx/>
              <a:buChar char="•"/>
            </a:pPr>
            <a:r>
              <a:rPr lang="en-US" sz="2400"/>
              <a:t>Straight hodograph processes</a:t>
            </a:r>
          </a:p>
          <a:p>
            <a:pPr algn="l">
              <a:buFontTx/>
              <a:buChar char="•"/>
            </a:pPr>
            <a:r>
              <a:rPr lang="en-US" sz="2400"/>
              <a:t>Curved hodograph processes</a:t>
            </a:r>
          </a:p>
          <a:p>
            <a:pPr algn="l">
              <a:buFontTx/>
              <a:buChar char="•"/>
            </a:pPr>
            <a:r>
              <a:rPr lang="en-US" sz="2400"/>
              <a:t>Low-level rotation</a:t>
            </a:r>
          </a:p>
          <a:p>
            <a:pPr algn="l">
              <a:buFontTx/>
              <a:buChar char="•"/>
            </a:pPr>
            <a:endParaRPr lang="en-US" sz="240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a:xfrm>
            <a:off x="76200" y="152400"/>
            <a:ext cx="3810000" cy="914400"/>
          </a:xfrm>
        </p:spPr>
        <p:txBody>
          <a:bodyPr/>
          <a:lstStyle/>
          <a:p>
            <a:pPr algn="l"/>
            <a:r>
              <a:rPr lang="en-US" sz="3200"/>
              <a:t>Storm Motion</a:t>
            </a:r>
          </a:p>
        </p:txBody>
      </p:sp>
      <p:sp>
        <p:nvSpPr>
          <p:cNvPr id="123907" name="Rectangle 3"/>
          <p:cNvSpPr>
            <a:spLocks noGrp="1" noChangeArrowheads="1"/>
          </p:cNvSpPr>
          <p:nvPr>
            <p:ph type="subTitle" idx="1"/>
          </p:nvPr>
        </p:nvSpPr>
        <p:spPr>
          <a:xfrm>
            <a:off x="152400" y="1066800"/>
            <a:ext cx="3657600" cy="5334000"/>
          </a:xfrm>
        </p:spPr>
        <p:txBody>
          <a:bodyPr/>
          <a:lstStyle/>
          <a:p>
            <a:pPr algn="l">
              <a:lnSpc>
                <a:spcPct val="90000"/>
              </a:lnSpc>
              <a:buFontTx/>
              <a:buChar char="•"/>
            </a:pPr>
            <a:r>
              <a:rPr lang="en-US" sz="1800"/>
              <a:t>For the situation when you have a straight hodograph exhibiting westerly shear:</a:t>
            </a:r>
          </a:p>
          <a:p>
            <a:pPr algn="l">
              <a:buFontTx/>
              <a:buChar char="•"/>
            </a:pPr>
            <a:r>
              <a:rPr lang="en-US" sz="1800"/>
              <a:t>The southern-most storm will exhibit deviant motion to the south</a:t>
            </a:r>
          </a:p>
          <a:p>
            <a:pPr algn="l">
              <a:buFontTx/>
              <a:buChar char="•"/>
            </a:pPr>
            <a:r>
              <a:rPr lang="en-US" sz="1800"/>
              <a:t>This is where the updraft will continuously tilt vortex lines vertically, maintaining mesocyclone generation</a:t>
            </a:r>
          </a:p>
          <a:p>
            <a:pPr algn="l">
              <a:buFontTx/>
              <a:buChar char="•"/>
            </a:pPr>
            <a:r>
              <a:rPr lang="en-US" sz="1800"/>
              <a:t>The southernmost supercell will propagate 3-8 m/s to the south of the 0-6 km mean wind.</a:t>
            </a:r>
          </a:p>
          <a:p>
            <a:pPr algn="l">
              <a:buFontTx/>
              <a:buChar char="•"/>
            </a:pPr>
            <a:r>
              <a:rPr lang="en-US" sz="1800"/>
              <a:t>This is also to the </a:t>
            </a:r>
            <a:r>
              <a:rPr lang="en-US" sz="1800" i="1"/>
              <a:t>right</a:t>
            </a:r>
            <a:r>
              <a:rPr lang="en-US" sz="1800"/>
              <a:t> of the 0-6 km shear vector</a:t>
            </a:r>
          </a:p>
          <a:p>
            <a:pPr algn="l">
              <a:buFontTx/>
              <a:buChar char="•"/>
            </a:pPr>
            <a:r>
              <a:rPr lang="en-US" sz="1800"/>
              <a:t>The northern supercell will propagate 3-8 m/s to the left of the 0-6 km shear vector.</a:t>
            </a:r>
          </a:p>
        </p:txBody>
      </p:sp>
      <p:graphicFrame>
        <p:nvGraphicFramePr>
          <p:cNvPr id="123908" name="Object 4"/>
          <p:cNvGraphicFramePr>
            <a:graphicFrameLocks noChangeAspect="1"/>
          </p:cNvGraphicFramePr>
          <p:nvPr/>
        </p:nvGraphicFramePr>
        <p:xfrm>
          <a:off x="4051300" y="0"/>
          <a:ext cx="5092700" cy="3937000"/>
        </p:xfrm>
        <a:graphic>
          <a:graphicData uri="http://schemas.openxmlformats.org/presentationml/2006/ole">
            <mc:AlternateContent xmlns:mc="http://schemas.openxmlformats.org/markup-compatibility/2006">
              <mc:Choice xmlns:v="urn:schemas-microsoft-com:vml" Requires="v">
                <p:oleObj spid="_x0000_s123913" name="Image" r:id="rId4" imgW="5092063" imgH="3936508" progId="">
                  <p:embed/>
                </p:oleObj>
              </mc:Choice>
              <mc:Fallback>
                <p:oleObj name="Image" r:id="rId4" imgW="5092063" imgH="3936508"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300" y="0"/>
                        <a:ext cx="50927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3909" name="Object 5"/>
          <p:cNvGraphicFramePr>
            <a:graphicFrameLocks noChangeAspect="1"/>
          </p:cNvGraphicFramePr>
          <p:nvPr/>
        </p:nvGraphicFramePr>
        <p:xfrm>
          <a:off x="4572000" y="3816350"/>
          <a:ext cx="4051300" cy="3041650"/>
        </p:xfrm>
        <a:graphic>
          <a:graphicData uri="http://schemas.openxmlformats.org/presentationml/2006/ole">
            <mc:AlternateContent xmlns:mc="http://schemas.openxmlformats.org/markup-compatibility/2006">
              <mc:Choice xmlns:v="urn:schemas-microsoft-com:vml" Requires="v">
                <p:oleObj spid="_x0000_s123914" name="Image" r:id="rId6" imgW="5193651" imgH="3898413" progId="">
                  <p:embed/>
                </p:oleObj>
              </mc:Choice>
              <mc:Fallback>
                <p:oleObj name="Image" r:id="rId6" imgW="5193651" imgH="3898413" progId="">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816350"/>
                        <a:ext cx="40513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a:xfrm>
            <a:off x="0" y="0"/>
            <a:ext cx="8991600" cy="914400"/>
          </a:xfrm>
        </p:spPr>
        <p:txBody>
          <a:bodyPr/>
          <a:lstStyle/>
          <a:p>
            <a:r>
              <a:rPr lang="en-US" sz="3200"/>
              <a:t>Storm Motion</a:t>
            </a:r>
          </a:p>
        </p:txBody>
      </p:sp>
      <p:sp>
        <p:nvSpPr>
          <p:cNvPr id="124931" name="Rectangle 3"/>
          <p:cNvSpPr>
            <a:spLocks noGrp="1" noChangeArrowheads="1"/>
          </p:cNvSpPr>
          <p:nvPr>
            <p:ph type="subTitle" idx="1"/>
          </p:nvPr>
        </p:nvSpPr>
        <p:spPr>
          <a:xfrm>
            <a:off x="76200" y="838200"/>
            <a:ext cx="9067800" cy="1219200"/>
          </a:xfrm>
        </p:spPr>
        <p:txBody>
          <a:bodyPr/>
          <a:lstStyle/>
          <a:p>
            <a:pPr algn="l">
              <a:lnSpc>
                <a:spcPct val="90000"/>
              </a:lnSpc>
              <a:buFontTx/>
              <a:buChar char="•"/>
            </a:pPr>
            <a:r>
              <a:rPr lang="en-US" sz="2000"/>
              <a:t>Remember the H-L couplet created as the updraft interacts with the vertical wind shear:</a:t>
            </a:r>
          </a:p>
          <a:p>
            <a:pPr algn="l">
              <a:lnSpc>
                <a:spcPct val="90000"/>
              </a:lnSpc>
              <a:buFontTx/>
              <a:buChar char="•"/>
            </a:pPr>
            <a:r>
              <a:rPr lang="en-US" sz="2000"/>
              <a:t>Does this H-L couplet in any way affect supercell motion or evolution?????</a:t>
            </a:r>
          </a:p>
        </p:txBody>
      </p:sp>
      <p:graphicFrame>
        <p:nvGraphicFramePr>
          <p:cNvPr id="124934" name="Object 6"/>
          <p:cNvGraphicFramePr>
            <a:graphicFrameLocks noChangeAspect="1"/>
          </p:cNvGraphicFramePr>
          <p:nvPr/>
        </p:nvGraphicFramePr>
        <p:xfrm>
          <a:off x="1295400" y="2800350"/>
          <a:ext cx="7134225" cy="4057650"/>
        </p:xfrm>
        <a:graphic>
          <a:graphicData uri="http://schemas.openxmlformats.org/presentationml/2006/ole">
            <mc:AlternateContent xmlns:mc="http://schemas.openxmlformats.org/markup-compatibility/2006">
              <mc:Choice xmlns:v="urn:schemas-microsoft-com:vml" Requires="v">
                <p:oleObj spid="_x0000_s124937" name="Image" r:id="rId4" imgW="9511111" imgH="5409524" progId="">
                  <p:embed/>
                </p:oleObj>
              </mc:Choice>
              <mc:Fallback>
                <p:oleObj name="Image" r:id="rId4" imgW="9511111" imgH="5409524"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800350"/>
                        <a:ext cx="7134225"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4935" name="Line 7"/>
          <p:cNvSpPr>
            <a:spLocks noChangeShapeType="1"/>
          </p:cNvSpPr>
          <p:nvPr/>
        </p:nvSpPr>
        <p:spPr bwMode="auto">
          <a:xfrm>
            <a:off x="5562600" y="2495550"/>
            <a:ext cx="1219200" cy="1905000"/>
          </a:xfrm>
          <a:prstGeom prst="line">
            <a:avLst/>
          </a:prstGeom>
          <a:noFill/>
          <a:ln w="9525">
            <a:solidFill>
              <a:schemeClr val="tx1"/>
            </a:solidFill>
            <a:round/>
            <a:headEnd/>
            <a:tailEnd type="triangle" w="med" len="med"/>
          </a:ln>
          <a:effectLst/>
        </p:spPr>
        <p:txBody>
          <a:bodyPr/>
          <a:lstStyle/>
          <a:p>
            <a:endParaRPr lang="en-US"/>
          </a:p>
        </p:txBody>
      </p:sp>
      <p:sp>
        <p:nvSpPr>
          <p:cNvPr id="124936" name="Text Box 8"/>
          <p:cNvSpPr txBox="1">
            <a:spLocks noChangeArrowheads="1"/>
          </p:cNvSpPr>
          <p:nvPr/>
        </p:nvSpPr>
        <p:spPr bwMode="auto">
          <a:xfrm>
            <a:off x="4800600" y="2038350"/>
            <a:ext cx="1752600" cy="366713"/>
          </a:xfrm>
          <a:prstGeom prst="rect">
            <a:avLst/>
          </a:prstGeom>
          <a:noFill/>
          <a:ln w="9525">
            <a:noFill/>
            <a:miter lim="800000"/>
            <a:headEnd/>
            <a:tailEnd/>
          </a:ln>
          <a:effectLst/>
        </p:spPr>
        <p:txBody>
          <a:bodyPr>
            <a:spAutoFit/>
          </a:bodyPr>
          <a:lstStyle/>
          <a:p>
            <a:pPr>
              <a:spcBef>
                <a:spcPct val="50000"/>
              </a:spcBef>
            </a:pPr>
            <a:r>
              <a:rPr lang="en-US"/>
              <a:t>Shear vector</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8991600" cy="914400"/>
          </a:xfrm>
        </p:spPr>
        <p:txBody>
          <a:bodyPr/>
          <a:lstStyle/>
          <a:p>
            <a:r>
              <a:rPr lang="en-US" sz="3200"/>
              <a:t>Storm Motion</a:t>
            </a:r>
          </a:p>
        </p:txBody>
      </p:sp>
      <p:sp>
        <p:nvSpPr>
          <p:cNvPr id="125955" name="Rectangle 3"/>
          <p:cNvSpPr>
            <a:spLocks noGrp="1" noChangeArrowheads="1"/>
          </p:cNvSpPr>
          <p:nvPr>
            <p:ph type="subTitle" idx="1"/>
          </p:nvPr>
        </p:nvSpPr>
        <p:spPr>
          <a:xfrm>
            <a:off x="76200" y="838200"/>
            <a:ext cx="9067800" cy="1219200"/>
          </a:xfrm>
        </p:spPr>
        <p:txBody>
          <a:bodyPr/>
          <a:lstStyle/>
          <a:p>
            <a:pPr algn="l">
              <a:lnSpc>
                <a:spcPct val="90000"/>
              </a:lnSpc>
              <a:buFontTx/>
              <a:buChar char="•"/>
            </a:pPr>
            <a:r>
              <a:rPr lang="en-US" sz="2000"/>
              <a:t>Does this H-L couplet in any way affect supercell motion or evolution?????</a:t>
            </a:r>
          </a:p>
          <a:p>
            <a:pPr algn="l">
              <a:lnSpc>
                <a:spcPct val="90000"/>
              </a:lnSpc>
              <a:buFontTx/>
              <a:buChar char="•"/>
            </a:pPr>
            <a:r>
              <a:rPr lang="en-US" sz="2000"/>
              <a:t>If the hodograph is straight, NO</a:t>
            </a:r>
          </a:p>
        </p:txBody>
      </p:sp>
      <p:graphicFrame>
        <p:nvGraphicFramePr>
          <p:cNvPr id="125959" name="Object 7"/>
          <p:cNvGraphicFramePr>
            <a:graphicFrameLocks noChangeAspect="1"/>
          </p:cNvGraphicFramePr>
          <p:nvPr/>
        </p:nvGraphicFramePr>
        <p:xfrm>
          <a:off x="2387600" y="1524000"/>
          <a:ext cx="4546600" cy="3797300"/>
        </p:xfrm>
        <a:graphic>
          <a:graphicData uri="http://schemas.openxmlformats.org/presentationml/2006/ole">
            <mc:AlternateContent xmlns:mc="http://schemas.openxmlformats.org/markup-compatibility/2006">
              <mc:Choice xmlns:v="urn:schemas-microsoft-com:vml" Requires="v">
                <p:oleObj spid="_x0000_s125964" name="Image" r:id="rId4" imgW="4546032" imgH="3796825" progId="">
                  <p:embed/>
                </p:oleObj>
              </mc:Choice>
              <mc:Fallback>
                <p:oleObj name="Image" r:id="rId4" imgW="4546032" imgH="3796825" progId="">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7600" y="1524000"/>
                        <a:ext cx="454660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5960" name="Object 8"/>
          <p:cNvGraphicFramePr>
            <a:graphicFrameLocks noChangeAspect="1"/>
          </p:cNvGraphicFramePr>
          <p:nvPr/>
        </p:nvGraphicFramePr>
        <p:xfrm>
          <a:off x="0" y="2362200"/>
          <a:ext cx="2336800" cy="2298700"/>
        </p:xfrm>
        <a:graphic>
          <a:graphicData uri="http://schemas.openxmlformats.org/presentationml/2006/ole">
            <mc:AlternateContent xmlns:mc="http://schemas.openxmlformats.org/markup-compatibility/2006">
              <mc:Choice xmlns:v="urn:schemas-microsoft-com:vml" Requires="v">
                <p:oleObj spid="_x0000_s125965" name="Image" r:id="rId6" imgW="2336508" imgH="2298413" progId="">
                  <p:embed/>
                </p:oleObj>
              </mc:Choice>
              <mc:Fallback>
                <p:oleObj name="Image" r:id="rId6" imgW="2336508" imgH="2298413" progId="">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62200"/>
                        <a:ext cx="2336800"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5963" name="Line 11"/>
          <p:cNvSpPr>
            <a:spLocks noChangeShapeType="1"/>
          </p:cNvSpPr>
          <p:nvPr/>
        </p:nvSpPr>
        <p:spPr bwMode="auto">
          <a:xfrm flipV="1">
            <a:off x="2514600" y="3657600"/>
            <a:ext cx="1676400" cy="2362200"/>
          </a:xfrm>
          <a:prstGeom prst="line">
            <a:avLst/>
          </a:prstGeom>
          <a:noFill/>
          <a:ln w="38100">
            <a:solidFill>
              <a:srgbClr val="FF3300"/>
            </a:solidFill>
            <a:round/>
            <a:headEnd/>
            <a:tailEnd type="triangle" w="med" len="med"/>
          </a:ln>
          <a:effectLst/>
        </p:spPr>
        <p:txBody>
          <a:bodyPr/>
          <a:lstStyle/>
          <a:p>
            <a:endParaRPr lang="en-US"/>
          </a:p>
        </p:txBody>
      </p:sp>
      <p:sp>
        <p:nvSpPr>
          <p:cNvPr id="125964" name="Line 12"/>
          <p:cNvSpPr>
            <a:spLocks noChangeShapeType="1"/>
          </p:cNvSpPr>
          <p:nvPr/>
        </p:nvSpPr>
        <p:spPr bwMode="auto">
          <a:xfrm flipH="1">
            <a:off x="5257800" y="2971800"/>
            <a:ext cx="2057400" cy="381000"/>
          </a:xfrm>
          <a:prstGeom prst="line">
            <a:avLst/>
          </a:prstGeom>
          <a:noFill/>
          <a:ln w="38100">
            <a:solidFill>
              <a:srgbClr val="FF3300"/>
            </a:solidFill>
            <a:round/>
            <a:headEnd/>
            <a:tailEnd type="triangle" w="med" len="med"/>
          </a:ln>
          <a:effectLst/>
        </p:spPr>
        <p:txBody>
          <a:bodyPr/>
          <a:lstStyle/>
          <a:p>
            <a:endParaRPr lang="en-US"/>
          </a:p>
        </p:txBody>
      </p:sp>
      <p:sp>
        <p:nvSpPr>
          <p:cNvPr id="125965" name="Text Box 13"/>
          <p:cNvSpPr txBox="1">
            <a:spLocks noChangeArrowheads="1"/>
          </p:cNvSpPr>
          <p:nvPr/>
        </p:nvSpPr>
        <p:spPr bwMode="auto">
          <a:xfrm>
            <a:off x="1752600" y="6096000"/>
            <a:ext cx="2133600" cy="366713"/>
          </a:xfrm>
          <a:prstGeom prst="rect">
            <a:avLst/>
          </a:prstGeom>
          <a:noFill/>
          <a:ln w="9525">
            <a:noFill/>
            <a:miter lim="800000"/>
            <a:headEnd/>
            <a:tailEnd/>
          </a:ln>
          <a:effectLst/>
        </p:spPr>
        <p:txBody>
          <a:bodyPr>
            <a:spAutoFit/>
          </a:bodyPr>
          <a:lstStyle/>
          <a:p>
            <a:pPr>
              <a:spcBef>
                <a:spcPct val="50000"/>
              </a:spcBef>
            </a:pPr>
            <a:r>
              <a:rPr lang="en-US"/>
              <a:t>Right mover</a:t>
            </a:r>
          </a:p>
        </p:txBody>
      </p:sp>
      <p:sp>
        <p:nvSpPr>
          <p:cNvPr id="125966" name="Text Box 14"/>
          <p:cNvSpPr txBox="1">
            <a:spLocks noChangeArrowheads="1"/>
          </p:cNvSpPr>
          <p:nvPr/>
        </p:nvSpPr>
        <p:spPr bwMode="auto">
          <a:xfrm>
            <a:off x="7315200" y="2743200"/>
            <a:ext cx="1676400" cy="366713"/>
          </a:xfrm>
          <a:prstGeom prst="rect">
            <a:avLst/>
          </a:prstGeom>
          <a:noFill/>
          <a:ln w="9525">
            <a:noFill/>
            <a:miter lim="800000"/>
            <a:headEnd/>
            <a:tailEnd/>
          </a:ln>
          <a:effectLst/>
        </p:spPr>
        <p:txBody>
          <a:bodyPr>
            <a:spAutoFit/>
          </a:bodyPr>
          <a:lstStyle/>
          <a:p>
            <a:pPr>
              <a:spcBef>
                <a:spcPct val="50000"/>
              </a:spcBef>
            </a:pPr>
            <a:r>
              <a:rPr lang="en-US"/>
              <a:t>Left mover</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86" name="Object 10"/>
          <p:cNvGraphicFramePr>
            <a:graphicFrameLocks noChangeAspect="1"/>
          </p:cNvGraphicFramePr>
          <p:nvPr/>
        </p:nvGraphicFramePr>
        <p:xfrm>
          <a:off x="2590800" y="2387600"/>
          <a:ext cx="4762500" cy="3860800"/>
        </p:xfrm>
        <a:graphic>
          <a:graphicData uri="http://schemas.openxmlformats.org/presentationml/2006/ole">
            <mc:AlternateContent xmlns:mc="http://schemas.openxmlformats.org/markup-compatibility/2006">
              <mc:Choice xmlns:v="urn:schemas-microsoft-com:vml" Requires="v">
                <p:oleObj spid="_x0000_s126991" name="Image" r:id="rId4" imgW="4761905" imgH="3860317" progId="">
                  <p:embed/>
                </p:oleObj>
              </mc:Choice>
              <mc:Fallback>
                <p:oleObj name="Image" r:id="rId4" imgW="4761905" imgH="3860317" progId="">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387600"/>
                        <a:ext cx="47625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6978" name="Rectangle 2"/>
          <p:cNvSpPr>
            <a:spLocks noGrp="1" noChangeArrowheads="1"/>
          </p:cNvSpPr>
          <p:nvPr>
            <p:ph type="ctrTitle"/>
          </p:nvPr>
        </p:nvSpPr>
        <p:spPr>
          <a:xfrm>
            <a:off x="0" y="0"/>
            <a:ext cx="8991600" cy="685800"/>
          </a:xfrm>
        </p:spPr>
        <p:txBody>
          <a:bodyPr/>
          <a:lstStyle/>
          <a:p>
            <a:r>
              <a:rPr lang="en-US" sz="3200"/>
              <a:t>Storm Motion</a:t>
            </a:r>
          </a:p>
        </p:txBody>
      </p:sp>
      <p:sp>
        <p:nvSpPr>
          <p:cNvPr id="126979" name="Rectangle 3"/>
          <p:cNvSpPr>
            <a:spLocks noGrp="1" noChangeArrowheads="1"/>
          </p:cNvSpPr>
          <p:nvPr>
            <p:ph type="subTitle" idx="1"/>
          </p:nvPr>
        </p:nvSpPr>
        <p:spPr>
          <a:xfrm>
            <a:off x="76200" y="533400"/>
            <a:ext cx="9067800" cy="1905000"/>
          </a:xfrm>
        </p:spPr>
        <p:txBody>
          <a:bodyPr/>
          <a:lstStyle/>
          <a:p>
            <a:pPr algn="l">
              <a:lnSpc>
                <a:spcPct val="90000"/>
              </a:lnSpc>
              <a:buFontTx/>
              <a:buChar char="•"/>
            </a:pPr>
            <a:r>
              <a:rPr lang="en-US" sz="1600"/>
              <a:t>Does this H-L couplet in any way affect supercell motion or evolution?????</a:t>
            </a:r>
          </a:p>
          <a:p>
            <a:pPr algn="l">
              <a:lnSpc>
                <a:spcPct val="90000"/>
              </a:lnSpc>
              <a:buFontTx/>
              <a:buChar char="•"/>
            </a:pPr>
            <a:r>
              <a:rPr lang="en-US" sz="1600"/>
              <a:t>If the hodograph is curved, yes!!!</a:t>
            </a:r>
          </a:p>
          <a:p>
            <a:pPr algn="l">
              <a:lnSpc>
                <a:spcPct val="90000"/>
              </a:lnSpc>
              <a:buFontTx/>
              <a:buChar char="•"/>
            </a:pPr>
            <a:r>
              <a:rPr lang="en-US" sz="1600"/>
              <a:t>While buoyancy contributes to updraft strength, </a:t>
            </a:r>
            <a:r>
              <a:rPr lang="en-US" sz="1600" b="1" i="1"/>
              <a:t>the vertical pressure patterns illustrated below are largely responsible for the supercell updraft and in the case below, why it preferentially forms on the southern flank of the storm</a:t>
            </a:r>
          </a:p>
          <a:p>
            <a:pPr algn="l">
              <a:lnSpc>
                <a:spcPct val="90000"/>
              </a:lnSpc>
              <a:buFontTx/>
              <a:buChar char="•"/>
            </a:pPr>
            <a:r>
              <a:rPr lang="en-US" sz="1600"/>
              <a:t>For CCW curvature in the hodograph, the left mover would be enhanced, the right mover suppressed.</a:t>
            </a:r>
          </a:p>
        </p:txBody>
      </p:sp>
      <p:sp>
        <p:nvSpPr>
          <p:cNvPr id="126982" name="Line 6"/>
          <p:cNvSpPr>
            <a:spLocks noChangeShapeType="1"/>
          </p:cNvSpPr>
          <p:nvPr/>
        </p:nvSpPr>
        <p:spPr bwMode="auto">
          <a:xfrm flipV="1">
            <a:off x="3124200" y="4572000"/>
            <a:ext cx="1371600" cy="1981200"/>
          </a:xfrm>
          <a:prstGeom prst="line">
            <a:avLst/>
          </a:prstGeom>
          <a:noFill/>
          <a:ln w="38100">
            <a:solidFill>
              <a:srgbClr val="FF3300"/>
            </a:solidFill>
            <a:round/>
            <a:headEnd/>
            <a:tailEnd type="triangle" w="med" len="med"/>
          </a:ln>
          <a:effectLst/>
        </p:spPr>
        <p:txBody>
          <a:bodyPr/>
          <a:lstStyle/>
          <a:p>
            <a:endParaRPr lang="en-US"/>
          </a:p>
        </p:txBody>
      </p:sp>
      <p:sp>
        <p:nvSpPr>
          <p:cNvPr id="126983" name="Line 7"/>
          <p:cNvSpPr>
            <a:spLocks noChangeShapeType="1"/>
          </p:cNvSpPr>
          <p:nvPr/>
        </p:nvSpPr>
        <p:spPr bwMode="auto">
          <a:xfrm flipH="1">
            <a:off x="5638800" y="3886200"/>
            <a:ext cx="2057400" cy="381000"/>
          </a:xfrm>
          <a:prstGeom prst="line">
            <a:avLst/>
          </a:prstGeom>
          <a:noFill/>
          <a:ln w="38100">
            <a:solidFill>
              <a:srgbClr val="FF3300"/>
            </a:solidFill>
            <a:round/>
            <a:headEnd/>
            <a:tailEnd type="triangle" w="med" len="med"/>
          </a:ln>
          <a:effectLst/>
        </p:spPr>
        <p:txBody>
          <a:bodyPr/>
          <a:lstStyle/>
          <a:p>
            <a:endParaRPr lang="en-US"/>
          </a:p>
        </p:txBody>
      </p:sp>
      <p:sp>
        <p:nvSpPr>
          <p:cNvPr id="126984" name="Text Box 8"/>
          <p:cNvSpPr txBox="1">
            <a:spLocks noChangeArrowheads="1"/>
          </p:cNvSpPr>
          <p:nvPr/>
        </p:nvSpPr>
        <p:spPr bwMode="auto">
          <a:xfrm>
            <a:off x="1600200" y="6491288"/>
            <a:ext cx="2743200" cy="366712"/>
          </a:xfrm>
          <a:prstGeom prst="rect">
            <a:avLst/>
          </a:prstGeom>
          <a:noFill/>
          <a:ln w="9525">
            <a:noFill/>
            <a:miter lim="800000"/>
            <a:headEnd/>
            <a:tailEnd/>
          </a:ln>
          <a:effectLst/>
        </p:spPr>
        <p:txBody>
          <a:bodyPr>
            <a:spAutoFit/>
          </a:bodyPr>
          <a:lstStyle/>
          <a:p>
            <a:pPr>
              <a:spcBef>
                <a:spcPct val="50000"/>
              </a:spcBef>
            </a:pPr>
            <a:r>
              <a:rPr lang="en-US"/>
              <a:t>Right mover is enhanced</a:t>
            </a:r>
          </a:p>
        </p:txBody>
      </p:sp>
      <p:sp>
        <p:nvSpPr>
          <p:cNvPr id="126985" name="Text Box 9"/>
          <p:cNvSpPr txBox="1">
            <a:spLocks noChangeArrowheads="1"/>
          </p:cNvSpPr>
          <p:nvPr/>
        </p:nvSpPr>
        <p:spPr bwMode="auto">
          <a:xfrm>
            <a:off x="7467600" y="3962400"/>
            <a:ext cx="1676400" cy="641350"/>
          </a:xfrm>
          <a:prstGeom prst="rect">
            <a:avLst/>
          </a:prstGeom>
          <a:noFill/>
          <a:ln w="9525">
            <a:noFill/>
            <a:miter lim="800000"/>
            <a:headEnd/>
            <a:tailEnd/>
          </a:ln>
          <a:effectLst/>
        </p:spPr>
        <p:txBody>
          <a:bodyPr>
            <a:spAutoFit/>
          </a:bodyPr>
          <a:lstStyle/>
          <a:p>
            <a:pPr>
              <a:spcBef>
                <a:spcPct val="50000"/>
              </a:spcBef>
            </a:pPr>
            <a:r>
              <a:rPr lang="en-US"/>
              <a:t>Left mover is suppressed</a:t>
            </a:r>
          </a:p>
        </p:txBody>
      </p:sp>
      <p:graphicFrame>
        <p:nvGraphicFramePr>
          <p:cNvPr id="126987" name="Object 11"/>
          <p:cNvGraphicFramePr>
            <a:graphicFrameLocks noChangeAspect="1"/>
          </p:cNvGraphicFramePr>
          <p:nvPr/>
        </p:nvGraphicFramePr>
        <p:xfrm>
          <a:off x="152400" y="2997200"/>
          <a:ext cx="2387600" cy="2565400"/>
        </p:xfrm>
        <a:graphic>
          <a:graphicData uri="http://schemas.openxmlformats.org/presentationml/2006/ole">
            <mc:AlternateContent xmlns:mc="http://schemas.openxmlformats.org/markup-compatibility/2006">
              <mc:Choice xmlns:v="urn:schemas-microsoft-com:vml" Requires="v">
                <p:oleObj spid="_x0000_s126992" name="Image" r:id="rId6" imgW="2387302" imgH="2565079" progId="">
                  <p:embed/>
                </p:oleObj>
              </mc:Choice>
              <mc:Fallback>
                <p:oleObj name="Image" r:id="rId6" imgW="2387302" imgH="2565079" progId="">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997200"/>
                        <a:ext cx="2387600"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ctrTitle"/>
          </p:nvPr>
        </p:nvSpPr>
        <p:spPr>
          <a:xfrm>
            <a:off x="0" y="0"/>
            <a:ext cx="8991600" cy="685800"/>
          </a:xfrm>
        </p:spPr>
        <p:txBody>
          <a:bodyPr/>
          <a:lstStyle/>
          <a:p>
            <a:r>
              <a:rPr lang="en-US" sz="3200"/>
              <a:t>Low-level mesocyclone</a:t>
            </a:r>
          </a:p>
        </p:txBody>
      </p:sp>
      <p:sp>
        <p:nvSpPr>
          <p:cNvPr id="129027" name="Rectangle 3"/>
          <p:cNvSpPr>
            <a:spLocks noGrp="1" noChangeArrowheads="1"/>
          </p:cNvSpPr>
          <p:nvPr>
            <p:ph type="subTitle" idx="1"/>
          </p:nvPr>
        </p:nvSpPr>
        <p:spPr>
          <a:xfrm>
            <a:off x="76200" y="685800"/>
            <a:ext cx="9067800" cy="1905000"/>
          </a:xfrm>
        </p:spPr>
        <p:txBody>
          <a:bodyPr/>
          <a:lstStyle/>
          <a:p>
            <a:pPr algn="l">
              <a:lnSpc>
                <a:spcPct val="90000"/>
              </a:lnSpc>
              <a:buFontTx/>
              <a:buChar char="•"/>
            </a:pPr>
            <a:r>
              <a:rPr lang="en-US" sz="1600"/>
              <a:t>In supercells, a separate low-level (0-3 km AGL) mesocyclone develops independently from the mid-level (3-7 km AGL) mesocyclone previously discussed.</a:t>
            </a:r>
          </a:p>
          <a:p>
            <a:pPr algn="l">
              <a:lnSpc>
                <a:spcPct val="90000"/>
              </a:lnSpc>
              <a:buFontTx/>
              <a:buChar char="•"/>
            </a:pPr>
            <a:r>
              <a:rPr lang="en-US" sz="1600"/>
              <a:t>Consider the following schematic of a supercell at low levels:</a:t>
            </a:r>
          </a:p>
        </p:txBody>
      </p:sp>
      <p:graphicFrame>
        <p:nvGraphicFramePr>
          <p:cNvPr id="129028" name="Object 4"/>
          <p:cNvGraphicFramePr>
            <a:graphicFrameLocks noChangeAspect="1"/>
          </p:cNvGraphicFramePr>
          <p:nvPr/>
        </p:nvGraphicFramePr>
        <p:xfrm>
          <a:off x="3810000" y="1981200"/>
          <a:ext cx="4826000" cy="3797300"/>
        </p:xfrm>
        <a:graphic>
          <a:graphicData uri="http://schemas.openxmlformats.org/presentationml/2006/ole">
            <mc:AlternateContent xmlns:mc="http://schemas.openxmlformats.org/markup-compatibility/2006">
              <mc:Choice xmlns:v="urn:schemas-microsoft-com:vml" Requires="v">
                <p:oleObj spid="_x0000_s129031" name="Image" r:id="rId4" imgW="4825397" imgH="3796825" progId="">
                  <p:embed/>
                </p:oleObj>
              </mc:Choice>
              <mc:Fallback>
                <p:oleObj name="Image" r:id="rId4" imgW="4825397" imgH="3796825"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81200"/>
                        <a:ext cx="482600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9029" name="Line 5"/>
          <p:cNvSpPr>
            <a:spLocks noChangeShapeType="1"/>
          </p:cNvSpPr>
          <p:nvPr/>
        </p:nvSpPr>
        <p:spPr bwMode="auto">
          <a:xfrm>
            <a:off x="2438400" y="2514600"/>
            <a:ext cx="3810000" cy="1447800"/>
          </a:xfrm>
          <a:prstGeom prst="line">
            <a:avLst/>
          </a:prstGeom>
          <a:noFill/>
          <a:ln w="28575">
            <a:solidFill>
              <a:srgbClr val="3399FF"/>
            </a:solidFill>
            <a:round/>
            <a:headEnd/>
            <a:tailEnd type="triangle" w="med" len="med"/>
          </a:ln>
          <a:effectLst/>
        </p:spPr>
        <p:txBody>
          <a:bodyPr/>
          <a:lstStyle/>
          <a:p>
            <a:endParaRPr lang="en-US"/>
          </a:p>
        </p:txBody>
      </p:sp>
      <p:sp>
        <p:nvSpPr>
          <p:cNvPr id="129030" name="Line 6"/>
          <p:cNvSpPr>
            <a:spLocks noChangeShapeType="1"/>
          </p:cNvSpPr>
          <p:nvPr/>
        </p:nvSpPr>
        <p:spPr bwMode="auto">
          <a:xfrm flipV="1">
            <a:off x="2057400" y="4495800"/>
            <a:ext cx="4191000" cy="152400"/>
          </a:xfrm>
          <a:prstGeom prst="line">
            <a:avLst/>
          </a:prstGeom>
          <a:noFill/>
          <a:ln w="28575">
            <a:solidFill>
              <a:srgbClr val="FF9900"/>
            </a:solidFill>
            <a:round/>
            <a:headEnd/>
            <a:tailEnd type="triangle" w="med" len="med"/>
          </a:ln>
          <a:effectLst/>
        </p:spPr>
        <p:txBody>
          <a:bodyPr/>
          <a:lstStyle/>
          <a:p>
            <a:endParaRPr lang="en-US"/>
          </a:p>
        </p:txBody>
      </p:sp>
      <p:sp>
        <p:nvSpPr>
          <p:cNvPr id="129031" name="Text Box 7"/>
          <p:cNvSpPr txBox="1">
            <a:spLocks noChangeArrowheads="1"/>
          </p:cNvSpPr>
          <p:nvPr/>
        </p:nvSpPr>
        <p:spPr bwMode="auto">
          <a:xfrm>
            <a:off x="1066800" y="2133600"/>
            <a:ext cx="1447800" cy="641350"/>
          </a:xfrm>
          <a:prstGeom prst="rect">
            <a:avLst/>
          </a:prstGeom>
          <a:noFill/>
          <a:ln w="9525">
            <a:noFill/>
            <a:miter lim="800000"/>
            <a:headEnd/>
            <a:tailEnd/>
          </a:ln>
          <a:effectLst/>
        </p:spPr>
        <p:txBody>
          <a:bodyPr>
            <a:spAutoFit/>
          </a:bodyPr>
          <a:lstStyle/>
          <a:p>
            <a:pPr>
              <a:spcBef>
                <a:spcPct val="50000"/>
              </a:spcBef>
            </a:pPr>
            <a:r>
              <a:rPr lang="en-US"/>
              <a:t>Primary updraft</a:t>
            </a:r>
          </a:p>
        </p:txBody>
      </p:sp>
      <p:sp>
        <p:nvSpPr>
          <p:cNvPr id="129032" name="Text Box 8"/>
          <p:cNvSpPr txBox="1">
            <a:spLocks noChangeArrowheads="1"/>
          </p:cNvSpPr>
          <p:nvPr/>
        </p:nvSpPr>
        <p:spPr bwMode="auto">
          <a:xfrm>
            <a:off x="609600" y="4343400"/>
            <a:ext cx="1447800" cy="915988"/>
          </a:xfrm>
          <a:prstGeom prst="rect">
            <a:avLst/>
          </a:prstGeom>
          <a:noFill/>
          <a:ln w="9525">
            <a:noFill/>
            <a:miter lim="800000"/>
            <a:headEnd/>
            <a:tailEnd/>
          </a:ln>
          <a:effectLst/>
        </p:spPr>
        <p:txBody>
          <a:bodyPr>
            <a:spAutoFit/>
          </a:bodyPr>
          <a:lstStyle/>
          <a:p>
            <a:pPr>
              <a:spcBef>
                <a:spcPct val="50000"/>
              </a:spcBef>
            </a:pPr>
            <a:r>
              <a:rPr lang="en-US"/>
              <a:t>Horizontal vorticity vectors</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15" name="Object 15"/>
          <p:cNvGraphicFramePr>
            <a:graphicFrameLocks noChangeAspect="1"/>
          </p:cNvGraphicFramePr>
          <p:nvPr/>
        </p:nvGraphicFramePr>
        <p:xfrm>
          <a:off x="3962400" y="2806700"/>
          <a:ext cx="4965700" cy="3822700"/>
        </p:xfrm>
        <a:graphic>
          <a:graphicData uri="http://schemas.openxmlformats.org/presentationml/2006/ole">
            <mc:AlternateContent xmlns:mc="http://schemas.openxmlformats.org/markup-compatibility/2006">
              <mc:Choice xmlns:v="urn:schemas-microsoft-com:vml" Requires="v">
                <p:oleObj spid="_x0000_s128018" name="Image" r:id="rId4" imgW="4965079" imgH="3822222" progId="">
                  <p:embed/>
                </p:oleObj>
              </mc:Choice>
              <mc:Fallback>
                <p:oleObj name="Image" r:id="rId4" imgW="4965079" imgH="3822222" progId="">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806700"/>
                        <a:ext cx="4965700"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8003" name="Rectangle 3"/>
          <p:cNvSpPr>
            <a:spLocks noGrp="1" noChangeArrowheads="1"/>
          </p:cNvSpPr>
          <p:nvPr>
            <p:ph type="ctrTitle"/>
          </p:nvPr>
        </p:nvSpPr>
        <p:spPr>
          <a:xfrm>
            <a:off x="0" y="0"/>
            <a:ext cx="8991600" cy="685800"/>
          </a:xfrm>
        </p:spPr>
        <p:txBody>
          <a:bodyPr/>
          <a:lstStyle/>
          <a:p>
            <a:r>
              <a:rPr lang="en-US" sz="3200"/>
              <a:t>Low-level mesocyclone</a:t>
            </a:r>
          </a:p>
        </p:txBody>
      </p:sp>
      <p:sp>
        <p:nvSpPr>
          <p:cNvPr id="128004" name="Rectangle 4"/>
          <p:cNvSpPr>
            <a:spLocks noGrp="1" noChangeArrowheads="1"/>
          </p:cNvSpPr>
          <p:nvPr>
            <p:ph type="subTitle" idx="1"/>
          </p:nvPr>
        </p:nvSpPr>
        <p:spPr>
          <a:xfrm>
            <a:off x="76200" y="685800"/>
            <a:ext cx="9067800" cy="1905000"/>
          </a:xfrm>
        </p:spPr>
        <p:txBody>
          <a:bodyPr/>
          <a:lstStyle/>
          <a:p>
            <a:pPr algn="l">
              <a:lnSpc>
                <a:spcPct val="90000"/>
              </a:lnSpc>
              <a:buFontTx/>
              <a:buChar char="•"/>
            </a:pPr>
            <a:r>
              <a:rPr lang="en-US" sz="1600"/>
              <a:t>Notice that along the FFD, air parcels move parallel to the gust front and horizontal vorticity vectors.  They therefore acquire streamwise vorticity that is then tilted upward by the storms updraft producing the low-level mesocyclone</a:t>
            </a:r>
          </a:p>
          <a:p>
            <a:pPr algn="l">
              <a:lnSpc>
                <a:spcPct val="90000"/>
              </a:lnSpc>
              <a:buFontTx/>
              <a:buChar char="•"/>
            </a:pPr>
            <a:r>
              <a:rPr lang="en-US" sz="1600"/>
              <a:t>What is streamwise vorticity, youask?</a:t>
            </a:r>
          </a:p>
        </p:txBody>
      </p:sp>
      <p:sp>
        <p:nvSpPr>
          <p:cNvPr id="128011" name="Line 11"/>
          <p:cNvSpPr>
            <a:spLocks noChangeShapeType="1"/>
          </p:cNvSpPr>
          <p:nvPr/>
        </p:nvSpPr>
        <p:spPr bwMode="auto">
          <a:xfrm>
            <a:off x="2514600" y="3276600"/>
            <a:ext cx="3810000" cy="1447800"/>
          </a:xfrm>
          <a:prstGeom prst="line">
            <a:avLst/>
          </a:prstGeom>
          <a:noFill/>
          <a:ln w="28575">
            <a:solidFill>
              <a:srgbClr val="3399FF"/>
            </a:solidFill>
            <a:round/>
            <a:headEnd/>
            <a:tailEnd type="triangle" w="med" len="med"/>
          </a:ln>
          <a:effectLst/>
        </p:spPr>
        <p:txBody>
          <a:bodyPr/>
          <a:lstStyle/>
          <a:p>
            <a:endParaRPr lang="en-US"/>
          </a:p>
        </p:txBody>
      </p:sp>
      <p:sp>
        <p:nvSpPr>
          <p:cNvPr id="128012" name="Line 12"/>
          <p:cNvSpPr>
            <a:spLocks noChangeShapeType="1"/>
          </p:cNvSpPr>
          <p:nvPr/>
        </p:nvSpPr>
        <p:spPr bwMode="auto">
          <a:xfrm flipV="1">
            <a:off x="2819400" y="5791200"/>
            <a:ext cx="3429000" cy="76200"/>
          </a:xfrm>
          <a:prstGeom prst="line">
            <a:avLst/>
          </a:prstGeom>
          <a:noFill/>
          <a:ln w="28575">
            <a:solidFill>
              <a:srgbClr val="FF9900"/>
            </a:solidFill>
            <a:round/>
            <a:headEnd/>
            <a:tailEnd type="triangle" w="med" len="med"/>
          </a:ln>
          <a:effectLst/>
        </p:spPr>
        <p:txBody>
          <a:bodyPr/>
          <a:lstStyle/>
          <a:p>
            <a:endParaRPr lang="en-US"/>
          </a:p>
        </p:txBody>
      </p:sp>
      <p:sp>
        <p:nvSpPr>
          <p:cNvPr id="128013" name="Text Box 13"/>
          <p:cNvSpPr txBox="1">
            <a:spLocks noChangeArrowheads="1"/>
          </p:cNvSpPr>
          <p:nvPr/>
        </p:nvSpPr>
        <p:spPr bwMode="auto">
          <a:xfrm>
            <a:off x="1524000" y="2971800"/>
            <a:ext cx="1447800" cy="641350"/>
          </a:xfrm>
          <a:prstGeom prst="rect">
            <a:avLst/>
          </a:prstGeom>
          <a:noFill/>
          <a:ln w="9525">
            <a:noFill/>
            <a:miter lim="800000"/>
            <a:headEnd/>
            <a:tailEnd/>
          </a:ln>
          <a:effectLst/>
        </p:spPr>
        <p:txBody>
          <a:bodyPr>
            <a:spAutoFit/>
          </a:bodyPr>
          <a:lstStyle/>
          <a:p>
            <a:pPr>
              <a:spcBef>
                <a:spcPct val="50000"/>
              </a:spcBef>
            </a:pPr>
            <a:r>
              <a:rPr lang="en-US"/>
              <a:t>Primary updraft</a:t>
            </a:r>
          </a:p>
        </p:txBody>
      </p:sp>
      <p:sp>
        <p:nvSpPr>
          <p:cNvPr id="128014" name="Text Box 14"/>
          <p:cNvSpPr txBox="1">
            <a:spLocks noChangeArrowheads="1"/>
          </p:cNvSpPr>
          <p:nvPr/>
        </p:nvSpPr>
        <p:spPr bwMode="auto">
          <a:xfrm>
            <a:off x="1828800" y="5410200"/>
            <a:ext cx="1447800" cy="915988"/>
          </a:xfrm>
          <a:prstGeom prst="rect">
            <a:avLst/>
          </a:prstGeom>
          <a:noFill/>
          <a:ln w="9525">
            <a:noFill/>
            <a:miter lim="800000"/>
            <a:headEnd/>
            <a:tailEnd/>
          </a:ln>
          <a:effectLst/>
        </p:spPr>
        <p:txBody>
          <a:bodyPr>
            <a:spAutoFit/>
          </a:bodyPr>
          <a:lstStyle/>
          <a:p>
            <a:pPr>
              <a:spcBef>
                <a:spcPct val="50000"/>
              </a:spcBef>
            </a:pPr>
            <a:r>
              <a:rPr lang="en-US"/>
              <a:t>Horizontal vorticity vectors</a:t>
            </a:r>
          </a:p>
        </p:txBody>
      </p:sp>
      <p:sp>
        <p:nvSpPr>
          <p:cNvPr id="128016" name="Line 16"/>
          <p:cNvSpPr>
            <a:spLocks noChangeShapeType="1"/>
          </p:cNvSpPr>
          <p:nvPr/>
        </p:nvSpPr>
        <p:spPr bwMode="auto">
          <a:xfrm>
            <a:off x="7086600" y="2133600"/>
            <a:ext cx="76200" cy="2362200"/>
          </a:xfrm>
          <a:prstGeom prst="line">
            <a:avLst/>
          </a:prstGeom>
          <a:noFill/>
          <a:ln w="38100">
            <a:solidFill>
              <a:schemeClr val="tx1"/>
            </a:solidFill>
            <a:round/>
            <a:headEnd/>
            <a:tailEnd type="triangle" w="med" len="med"/>
          </a:ln>
          <a:effectLst/>
        </p:spPr>
        <p:txBody>
          <a:bodyPr/>
          <a:lstStyle/>
          <a:p>
            <a:endParaRPr lang="en-US"/>
          </a:p>
        </p:txBody>
      </p:sp>
      <p:sp>
        <p:nvSpPr>
          <p:cNvPr id="128017" name="Text Box 17"/>
          <p:cNvSpPr txBox="1">
            <a:spLocks noChangeArrowheads="1"/>
          </p:cNvSpPr>
          <p:nvPr/>
        </p:nvSpPr>
        <p:spPr bwMode="auto">
          <a:xfrm>
            <a:off x="6019800" y="1295400"/>
            <a:ext cx="2819400" cy="1190625"/>
          </a:xfrm>
          <a:prstGeom prst="rect">
            <a:avLst/>
          </a:prstGeom>
          <a:noFill/>
          <a:ln w="9525">
            <a:noFill/>
            <a:miter lim="800000"/>
            <a:headEnd/>
            <a:tailEnd/>
          </a:ln>
          <a:effectLst/>
        </p:spPr>
        <p:txBody>
          <a:bodyPr>
            <a:spAutoFit/>
          </a:bodyPr>
          <a:lstStyle/>
          <a:p>
            <a:pPr>
              <a:spcBef>
                <a:spcPct val="50000"/>
              </a:spcBef>
            </a:pPr>
            <a:r>
              <a:rPr lang="en-US"/>
              <a:t>Parcels moving along the FF gust front acquire “streamwise” horizontal vorticity</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9" name="Object 11"/>
          <p:cNvGraphicFramePr>
            <a:graphicFrameLocks noChangeAspect="1"/>
          </p:cNvGraphicFramePr>
          <p:nvPr/>
        </p:nvGraphicFramePr>
        <p:xfrm>
          <a:off x="4648200" y="2895600"/>
          <a:ext cx="4495800" cy="3490913"/>
        </p:xfrm>
        <a:graphic>
          <a:graphicData uri="http://schemas.openxmlformats.org/presentationml/2006/ole">
            <mc:AlternateContent xmlns:mc="http://schemas.openxmlformats.org/markup-compatibility/2006">
              <mc:Choice xmlns:v="urn:schemas-microsoft-com:vml" Requires="v">
                <p:oleObj spid="_x0000_s130068" name="Image" r:id="rId4" imgW="4939683" imgH="3834921" progId="">
                  <p:embed/>
                </p:oleObj>
              </mc:Choice>
              <mc:Fallback>
                <p:oleObj name="Image" r:id="rId4" imgW="4939683" imgH="3834921" progId="">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895600"/>
                        <a:ext cx="4495800" cy="349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0060" name="Object 12"/>
          <p:cNvGraphicFramePr>
            <a:graphicFrameLocks noChangeAspect="1"/>
          </p:cNvGraphicFramePr>
          <p:nvPr/>
        </p:nvGraphicFramePr>
        <p:xfrm>
          <a:off x="0" y="2895600"/>
          <a:ext cx="4648200" cy="3497263"/>
        </p:xfrm>
        <a:graphic>
          <a:graphicData uri="http://schemas.openxmlformats.org/presentationml/2006/ole">
            <mc:AlternateContent xmlns:mc="http://schemas.openxmlformats.org/markup-compatibility/2006">
              <mc:Choice xmlns:v="urn:schemas-microsoft-com:vml" Requires="v">
                <p:oleObj spid="_x0000_s130069" name="Image" r:id="rId6" imgW="5130159" imgH="3860317" progId="">
                  <p:embed/>
                </p:oleObj>
              </mc:Choice>
              <mc:Fallback>
                <p:oleObj name="Image" r:id="rId6" imgW="5130159" imgH="3860317" progId="">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895600"/>
                        <a:ext cx="4648200" cy="349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0051" name="Rectangle 3"/>
          <p:cNvSpPr>
            <a:spLocks noGrp="1" noChangeArrowheads="1"/>
          </p:cNvSpPr>
          <p:nvPr>
            <p:ph type="ctrTitle"/>
          </p:nvPr>
        </p:nvSpPr>
        <p:spPr>
          <a:xfrm>
            <a:off x="0" y="0"/>
            <a:ext cx="8991600" cy="685800"/>
          </a:xfrm>
        </p:spPr>
        <p:txBody>
          <a:bodyPr/>
          <a:lstStyle/>
          <a:p>
            <a:r>
              <a:rPr lang="en-US" sz="3200"/>
              <a:t>Streamwise and Crosswise vorticity</a:t>
            </a:r>
          </a:p>
        </p:txBody>
      </p:sp>
      <p:sp>
        <p:nvSpPr>
          <p:cNvPr id="130052" name="Rectangle 4"/>
          <p:cNvSpPr>
            <a:spLocks noGrp="1" noChangeArrowheads="1"/>
          </p:cNvSpPr>
          <p:nvPr>
            <p:ph type="subTitle" idx="1"/>
          </p:nvPr>
        </p:nvSpPr>
        <p:spPr>
          <a:xfrm>
            <a:off x="76200" y="685800"/>
            <a:ext cx="4343400" cy="2057400"/>
          </a:xfrm>
        </p:spPr>
        <p:txBody>
          <a:bodyPr/>
          <a:lstStyle/>
          <a:p>
            <a:pPr algn="l">
              <a:lnSpc>
                <a:spcPct val="90000"/>
              </a:lnSpc>
              <a:buFontTx/>
              <a:buChar char="•"/>
            </a:pPr>
            <a:r>
              <a:rPr lang="en-US" sz="1600" b="1" i="1" u="sng"/>
              <a:t>Streamwise vorticty</a:t>
            </a:r>
            <a:r>
              <a:rPr lang="en-US" sz="1600"/>
              <a:t> – if the storm relative winds are in the same direction as the horizontal vorticity vector, then the air parcels have streamwise horizontal vorticity – like a well-thrown football</a:t>
            </a:r>
          </a:p>
          <a:p>
            <a:pPr algn="l">
              <a:lnSpc>
                <a:spcPct val="90000"/>
              </a:lnSpc>
              <a:buFontTx/>
              <a:buChar char="•"/>
            </a:pPr>
            <a:endParaRPr lang="en-US" sz="1600"/>
          </a:p>
          <a:p>
            <a:pPr algn="l">
              <a:lnSpc>
                <a:spcPct val="90000"/>
              </a:lnSpc>
              <a:buFontTx/>
              <a:buChar char="•"/>
            </a:pPr>
            <a:r>
              <a:rPr lang="en-US" sz="1600"/>
              <a:t>Also:</a:t>
            </a:r>
          </a:p>
          <a:p>
            <a:pPr algn="l">
              <a:lnSpc>
                <a:spcPct val="90000"/>
              </a:lnSpc>
            </a:pPr>
            <a:r>
              <a:rPr lang="en-US" sz="1600"/>
              <a:t>And is in fact, a maximum in the picture below </a:t>
            </a:r>
          </a:p>
        </p:txBody>
      </p:sp>
      <p:sp>
        <p:nvSpPr>
          <p:cNvPr id="130063" name="Rectangle 15"/>
          <p:cNvSpPr>
            <a:spLocks noChangeArrowheads="1"/>
          </p:cNvSpPr>
          <p:nvPr/>
        </p:nvSpPr>
        <p:spPr bwMode="auto">
          <a:xfrm>
            <a:off x="0" y="3133725"/>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30062" name="Object 14"/>
          <p:cNvGraphicFramePr>
            <a:graphicFrameLocks noChangeAspect="1"/>
          </p:cNvGraphicFramePr>
          <p:nvPr/>
        </p:nvGraphicFramePr>
        <p:xfrm>
          <a:off x="762000" y="2133600"/>
          <a:ext cx="1343025" cy="295275"/>
        </p:xfrm>
        <a:graphic>
          <a:graphicData uri="http://schemas.openxmlformats.org/presentationml/2006/ole">
            <mc:AlternateContent xmlns:mc="http://schemas.openxmlformats.org/markup-compatibility/2006">
              <mc:Choice xmlns:v="urn:schemas-microsoft-com:vml" Requires="v">
                <p:oleObj spid="_x0000_s130070" name="Equation" r:id="rId8" imgW="1346200" imgH="292100" progId="Equation.3">
                  <p:embed/>
                </p:oleObj>
              </mc:Choice>
              <mc:Fallback>
                <p:oleObj name="Equation" r:id="rId8" imgW="1346200" imgH="292100" progId="Equation.3">
                  <p:embed/>
                  <p:pic>
                    <p:nvPicPr>
                      <p:cNvPr id="0"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2133600"/>
                        <a:ext cx="1343025" cy="29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0064" name="Rectangle 16"/>
          <p:cNvSpPr>
            <a:spLocks noChangeArrowheads="1"/>
          </p:cNvSpPr>
          <p:nvPr/>
        </p:nvSpPr>
        <p:spPr bwMode="auto">
          <a:xfrm>
            <a:off x="0" y="342900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30061" name="Object 13"/>
          <p:cNvGraphicFramePr>
            <a:graphicFrameLocks noChangeAspect="1"/>
          </p:cNvGraphicFramePr>
          <p:nvPr/>
        </p:nvGraphicFramePr>
        <p:xfrm>
          <a:off x="5334000" y="1905000"/>
          <a:ext cx="1343025" cy="295275"/>
        </p:xfrm>
        <a:graphic>
          <a:graphicData uri="http://schemas.openxmlformats.org/presentationml/2006/ole">
            <mc:AlternateContent xmlns:mc="http://schemas.openxmlformats.org/markup-compatibility/2006">
              <mc:Choice xmlns:v="urn:schemas-microsoft-com:vml" Requires="v">
                <p:oleObj spid="_x0000_s130071" name="Equation" r:id="rId10" imgW="1346200" imgH="292100" progId="Equation.3">
                  <p:embed/>
                </p:oleObj>
              </mc:Choice>
              <mc:Fallback>
                <p:oleObj name="Equation" r:id="rId10" imgW="1346200" imgH="292100" progId="Equation.3">
                  <p:embed/>
                  <p:pic>
                    <p:nvPicPr>
                      <p:cNvPr id="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1905000"/>
                        <a:ext cx="1343025" cy="29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0066" name="Rectangle 18"/>
          <p:cNvSpPr>
            <a:spLocks noChangeArrowheads="1"/>
          </p:cNvSpPr>
          <p:nvPr/>
        </p:nvSpPr>
        <p:spPr bwMode="auto">
          <a:xfrm>
            <a:off x="0" y="3281363"/>
            <a:ext cx="9144000" cy="0"/>
          </a:xfrm>
          <a:prstGeom prst="rect">
            <a:avLst/>
          </a:prstGeom>
          <a:noFill/>
          <a:ln w="9525">
            <a:noFill/>
            <a:miter lim="800000"/>
            <a:headEnd/>
            <a:tailEnd/>
          </a:ln>
          <a:effectLst/>
        </p:spPr>
        <p:txBody>
          <a:bodyPr wrap="none" anchor="ctr">
            <a:spAutoFit/>
          </a:bodyPr>
          <a:lstStyle/>
          <a:p>
            <a:endParaRPr lang="en-US"/>
          </a:p>
        </p:txBody>
      </p:sp>
      <p:sp>
        <p:nvSpPr>
          <p:cNvPr id="130067" name="Rectangle 19"/>
          <p:cNvSpPr>
            <a:spLocks noChangeArrowheads="1"/>
          </p:cNvSpPr>
          <p:nvPr/>
        </p:nvSpPr>
        <p:spPr bwMode="auto">
          <a:xfrm>
            <a:off x="4495800" y="685800"/>
            <a:ext cx="4648200" cy="2057400"/>
          </a:xfrm>
          <a:prstGeom prst="rect">
            <a:avLst/>
          </a:prstGeom>
          <a:noFill/>
          <a:ln w="9525">
            <a:noFill/>
            <a:miter lim="800000"/>
            <a:headEnd/>
            <a:tailEnd/>
          </a:ln>
          <a:effectLst/>
        </p:spPr>
        <p:txBody>
          <a:bodyPr/>
          <a:lstStyle/>
          <a:p>
            <a:pPr>
              <a:lnSpc>
                <a:spcPct val="90000"/>
              </a:lnSpc>
              <a:spcBef>
                <a:spcPct val="20000"/>
              </a:spcBef>
              <a:buFontTx/>
              <a:buChar char="•"/>
            </a:pPr>
            <a:r>
              <a:rPr lang="en-US" sz="1600" b="1" i="1" u="sng"/>
              <a:t>Crosswise vorticty</a:t>
            </a:r>
            <a:r>
              <a:rPr lang="en-US" sz="1600"/>
              <a:t> – if the storm relative winds are perpendicular to the vorticity vector, then crosswise horizontal vorticity exists as in the picture below:</a:t>
            </a:r>
          </a:p>
          <a:p>
            <a:pPr>
              <a:lnSpc>
                <a:spcPct val="90000"/>
              </a:lnSpc>
              <a:spcBef>
                <a:spcPct val="20000"/>
              </a:spcBef>
              <a:buFontTx/>
              <a:buChar char="•"/>
            </a:pPr>
            <a:endParaRPr lang="en-US" sz="1600"/>
          </a:p>
          <a:p>
            <a:pPr>
              <a:lnSpc>
                <a:spcPct val="90000"/>
              </a:lnSpc>
              <a:spcBef>
                <a:spcPct val="20000"/>
              </a:spcBef>
              <a:buFontTx/>
              <a:buChar char="•"/>
            </a:pPr>
            <a:r>
              <a:rPr lang="en-US" sz="1600"/>
              <a:t>Also:</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ctrTitle"/>
          </p:nvPr>
        </p:nvSpPr>
        <p:spPr>
          <a:xfrm>
            <a:off x="0" y="0"/>
            <a:ext cx="8991600" cy="685800"/>
          </a:xfrm>
        </p:spPr>
        <p:txBody>
          <a:bodyPr/>
          <a:lstStyle/>
          <a:p>
            <a:r>
              <a:rPr lang="en-US" sz="2400"/>
              <a:t>Tilting Streamwise and crosswise vorticity by and updraft</a:t>
            </a:r>
          </a:p>
        </p:txBody>
      </p:sp>
      <p:sp>
        <p:nvSpPr>
          <p:cNvPr id="131075" name="Rectangle 3"/>
          <p:cNvSpPr>
            <a:spLocks noGrp="1" noChangeArrowheads="1"/>
          </p:cNvSpPr>
          <p:nvPr>
            <p:ph type="subTitle" idx="1"/>
          </p:nvPr>
        </p:nvSpPr>
        <p:spPr>
          <a:xfrm>
            <a:off x="76200" y="685800"/>
            <a:ext cx="4495800" cy="2209800"/>
          </a:xfrm>
        </p:spPr>
        <p:txBody>
          <a:bodyPr/>
          <a:lstStyle/>
          <a:p>
            <a:pPr algn="l">
              <a:lnSpc>
                <a:spcPct val="90000"/>
              </a:lnSpc>
              <a:buFontTx/>
              <a:buChar char="•"/>
            </a:pPr>
            <a:r>
              <a:rPr lang="en-US" sz="1600"/>
              <a:t>If an updraft tilts air parcels with streamwise vorticity, they immediately acquire vertical vorticity since the updraft and vertical vorticity fields are spatially, positively correlated. </a:t>
            </a:r>
          </a:p>
        </p:txBody>
      </p:sp>
      <p:graphicFrame>
        <p:nvGraphicFramePr>
          <p:cNvPr id="131076" name="Object 4"/>
          <p:cNvGraphicFramePr>
            <a:graphicFrameLocks noChangeAspect="1"/>
          </p:cNvGraphicFramePr>
          <p:nvPr/>
        </p:nvGraphicFramePr>
        <p:xfrm>
          <a:off x="4648200" y="2922588"/>
          <a:ext cx="4495800" cy="3630612"/>
        </p:xfrm>
        <a:graphic>
          <a:graphicData uri="http://schemas.openxmlformats.org/presentationml/2006/ole">
            <mc:AlternateContent xmlns:mc="http://schemas.openxmlformats.org/markup-compatibility/2006">
              <mc:Choice xmlns:v="urn:schemas-microsoft-com:vml" Requires="v">
                <p:oleObj spid="_x0000_s131081" name="Image" r:id="rId4" imgW="4685714" imgH="3784127" progId="">
                  <p:embed/>
                </p:oleObj>
              </mc:Choice>
              <mc:Fallback>
                <p:oleObj name="Image" r:id="rId4" imgW="4685714" imgH="3784127"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922588"/>
                        <a:ext cx="4495800" cy="363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1077" name="Object 5"/>
          <p:cNvGraphicFramePr>
            <a:graphicFrameLocks noChangeAspect="1"/>
          </p:cNvGraphicFramePr>
          <p:nvPr/>
        </p:nvGraphicFramePr>
        <p:xfrm>
          <a:off x="0" y="2928938"/>
          <a:ext cx="4724400" cy="3624262"/>
        </p:xfrm>
        <a:graphic>
          <a:graphicData uri="http://schemas.openxmlformats.org/presentationml/2006/ole">
            <mc:AlternateContent xmlns:mc="http://schemas.openxmlformats.org/markup-compatibility/2006">
              <mc:Choice xmlns:v="urn:schemas-microsoft-com:vml" Requires="v">
                <p:oleObj spid="_x0000_s131082" name="Image" r:id="rId6" imgW="4850794" imgH="3720635" progId="">
                  <p:embed/>
                </p:oleObj>
              </mc:Choice>
              <mc:Fallback>
                <p:oleObj name="Image" r:id="rId6" imgW="4850794" imgH="3720635" progId="">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28938"/>
                        <a:ext cx="4724400" cy="362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1078" name="Rectangle 6"/>
          <p:cNvSpPr>
            <a:spLocks noChangeArrowheads="1"/>
          </p:cNvSpPr>
          <p:nvPr/>
        </p:nvSpPr>
        <p:spPr bwMode="auto">
          <a:xfrm>
            <a:off x="4648200" y="685800"/>
            <a:ext cx="4495800" cy="2209800"/>
          </a:xfrm>
          <a:prstGeom prst="rect">
            <a:avLst/>
          </a:prstGeom>
          <a:noFill/>
          <a:ln w="9525">
            <a:noFill/>
            <a:miter lim="800000"/>
            <a:headEnd/>
            <a:tailEnd/>
          </a:ln>
          <a:effectLst/>
        </p:spPr>
        <p:txBody>
          <a:bodyPr/>
          <a:lstStyle/>
          <a:p>
            <a:pPr>
              <a:lnSpc>
                <a:spcPct val="90000"/>
              </a:lnSpc>
              <a:spcBef>
                <a:spcPct val="20000"/>
              </a:spcBef>
              <a:buFontTx/>
              <a:buChar char="•"/>
            </a:pPr>
            <a:r>
              <a:rPr lang="en-US" sz="1600"/>
              <a:t>If an updraft tilts air parcels with crosswise vorticity, the updraft is not spatially correlated with the vertical vorticity field and therefore, does not immediately acquire rotation</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ctrTitle"/>
          </p:nvPr>
        </p:nvSpPr>
        <p:spPr>
          <a:xfrm>
            <a:off x="0" y="0"/>
            <a:ext cx="8991600" cy="685800"/>
          </a:xfrm>
        </p:spPr>
        <p:txBody>
          <a:bodyPr/>
          <a:lstStyle/>
          <a:p>
            <a:r>
              <a:rPr lang="en-US" sz="3200"/>
              <a:t>Back to the low level mesocyclone</a:t>
            </a:r>
          </a:p>
        </p:txBody>
      </p:sp>
      <p:sp>
        <p:nvSpPr>
          <p:cNvPr id="132099" name="Rectangle 3"/>
          <p:cNvSpPr>
            <a:spLocks noGrp="1" noChangeArrowheads="1"/>
          </p:cNvSpPr>
          <p:nvPr>
            <p:ph type="subTitle" idx="1"/>
          </p:nvPr>
        </p:nvSpPr>
        <p:spPr>
          <a:xfrm>
            <a:off x="76200" y="685800"/>
            <a:ext cx="9067800" cy="1905000"/>
          </a:xfrm>
        </p:spPr>
        <p:txBody>
          <a:bodyPr/>
          <a:lstStyle/>
          <a:p>
            <a:pPr algn="l">
              <a:lnSpc>
                <a:spcPct val="90000"/>
              </a:lnSpc>
              <a:buFontTx/>
              <a:buChar char="•"/>
            </a:pPr>
            <a:r>
              <a:rPr lang="en-US" sz="1600" dirty="0"/>
              <a:t>As the parcels of air (yellow ribbons in the diagram below) move along the FF gust front, they acquire </a:t>
            </a:r>
            <a:r>
              <a:rPr lang="en-US" sz="1600" dirty="0" err="1"/>
              <a:t>streamwise</a:t>
            </a:r>
            <a:r>
              <a:rPr lang="en-US" sz="1600" dirty="0"/>
              <a:t> </a:t>
            </a:r>
            <a:r>
              <a:rPr lang="en-US" sz="1600" dirty="0" err="1"/>
              <a:t>vorticity</a:t>
            </a:r>
            <a:r>
              <a:rPr lang="en-US" sz="1600" dirty="0"/>
              <a:t> since they are moving parallel to the horizontal </a:t>
            </a:r>
            <a:r>
              <a:rPr lang="en-US" sz="1600" dirty="0" err="1"/>
              <a:t>vorticity</a:t>
            </a:r>
            <a:r>
              <a:rPr lang="en-US" sz="1600" dirty="0"/>
              <a:t> vectors (or vortex lines shown as blue lines in the diagram below) created by the buoyancy gradient at the gust front.</a:t>
            </a:r>
          </a:p>
          <a:p>
            <a:pPr algn="l">
              <a:lnSpc>
                <a:spcPct val="90000"/>
              </a:lnSpc>
              <a:buFontTx/>
              <a:buChar char="•"/>
            </a:pPr>
            <a:r>
              <a:rPr lang="en-US" sz="1600" dirty="0"/>
              <a:t>These parcels are then tilted by the storms updraft, creating a low-level cyclonic vortex</a:t>
            </a:r>
            <a:r>
              <a:rPr lang="en-US" sz="1600" dirty="0" smtClean="0"/>
              <a:t>.</a:t>
            </a:r>
          </a:p>
          <a:p>
            <a:pPr algn="l">
              <a:lnSpc>
                <a:spcPct val="90000"/>
              </a:lnSpc>
              <a:buFontTx/>
              <a:buChar char="•"/>
            </a:pPr>
            <a:endParaRPr lang="en-US" sz="1600" dirty="0" smtClean="0"/>
          </a:p>
          <a:p>
            <a:pPr algn="l">
              <a:lnSpc>
                <a:spcPct val="90000"/>
              </a:lnSpc>
              <a:buFontTx/>
              <a:buChar char="•"/>
            </a:pPr>
            <a:r>
              <a:rPr lang="en-US" sz="1600" dirty="0" smtClean="0"/>
              <a:t>This has been our conceptual model of low level </a:t>
            </a:r>
            <a:r>
              <a:rPr lang="en-US" sz="1600" dirty="0" err="1" smtClean="0"/>
              <a:t>mesocyclogenesis</a:t>
            </a:r>
            <a:r>
              <a:rPr lang="en-US" sz="1600" dirty="0" smtClean="0"/>
              <a:t> since the mid 80’s…….</a:t>
            </a:r>
            <a:endParaRPr lang="en-US" sz="1600" dirty="0"/>
          </a:p>
        </p:txBody>
      </p:sp>
      <p:graphicFrame>
        <p:nvGraphicFramePr>
          <p:cNvPr id="132102" name="Object 6"/>
          <p:cNvGraphicFramePr>
            <a:graphicFrameLocks noChangeAspect="1"/>
          </p:cNvGraphicFramePr>
          <p:nvPr/>
        </p:nvGraphicFramePr>
        <p:xfrm>
          <a:off x="1930400" y="2590800"/>
          <a:ext cx="5080000" cy="3898900"/>
        </p:xfrm>
        <a:graphic>
          <a:graphicData uri="http://schemas.openxmlformats.org/presentationml/2006/ole">
            <mc:AlternateContent xmlns:mc="http://schemas.openxmlformats.org/markup-compatibility/2006">
              <mc:Choice xmlns:v="urn:schemas-microsoft-com:vml" Requires="v">
                <p:oleObj spid="_x0000_s132105" name="Image" r:id="rId4" imgW="5079365" imgH="3898413" progId="">
                  <p:embed/>
                </p:oleObj>
              </mc:Choice>
              <mc:Fallback>
                <p:oleObj name="Image" r:id="rId4" imgW="5079365" imgH="3898413"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00" y="2590800"/>
                        <a:ext cx="5080000" cy="389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cstate="print"/>
          <a:srcRect/>
          <a:stretch>
            <a:fillRect/>
          </a:stretch>
        </p:blipFill>
        <p:spPr bwMode="auto">
          <a:xfrm>
            <a:off x="0" y="3206"/>
            <a:ext cx="3505200" cy="6778594"/>
          </a:xfrm>
          <a:prstGeom prst="rect">
            <a:avLst/>
          </a:prstGeom>
          <a:noFill/>
          <a:ln w="9525">
            <a:noFill/>
            <a:miter lim="800000"/>
            <a:headEnd/>
            <a:tailEnd/>
          </a:ln>
        </p:spPr>
      </p:pic>
      <p:pic>
        <p:nvPicPr>
          <p:cNvPr id="138243" name="Picture 3"/>
          <p:cNvPicPr>
            <a:picLocks noChangeAspect="1" noChangeArrowheads="1"/>
          </p:cNvPicPr>
          <p:nvPr/>
        </p:nvPicPr>
        <p:blipFill>
          <a:blip r:embed="rId4" cstate="print"/>
          <a:srcRect/>
          <a:stretch>
            <a:fillRect/>
          </a:stretch>
        </p:blipFill>
        <p:spPr bwMode="auto">
          <a:xfrm>
            <a:off x="4191000" y="0"/>
            <a:ext cx="4291012" cy="4057542"/>
          </a:xfrm>
          <a:prstGeom prst="rect">
            <a:avLst/>
          </a:prstGeom>
          <a:noFill/>
          <a:ln w="9525">
            <a:noFill/>
            <a:miter lim="800000"/>
            <a:headEnd/>
            <a:tailEnd/>
          </a:ln>
        </p:spPr>
      </p:pic>
      <p:pic>
        <p:nvPicPr>
          <p:cNvPr id="138244" name="Picture 4"/>
          <p:cNvPicPr>
            <a:picLocks noChangeAspect="1" noChangeArrowheads="1"/>
          </p:cNvPicPr>
          <p:nvPr/>
        </p:nvPicPr>
        <p:blipFill>
          <a:blip r:embed="rId5" cstate="print"/>
          <a:srcRect/>
          <a:stretch>
            <a:fillRect/>
          </a:stretch>
        </p:blipFill>
        <p:spPr bwMode="auto">
          <a:xfrm>
            <a:off x="4495800" y="4343400"/>
            <a:ext cx="3557587" cy="2179423"/>
          </a:xfrm>
          <a:prstGeom prst="rect">
            <a:avLst/>
          </a:prstGeom>
          <a:noFill/>
          <a:ln w="9525">
            <a:noFill/>
            <a:miter lim="800000"/>
            <a:headEnd/>
            <a:tailEnd/>
          </a:ln>
        </p:spPr>
      </p:pic>
      <p:sp>
        <p:nvSpPr>
          <p:cNvPr id="7" name="TextBox 6"/>
          <p:cNvSpPr txBox="1"/>
          <p:nvPr/>
        </p:nvSpPr>
        <p:spPr>
          <a:xfrm>
            <a:off x="5486400" y="6477000"/>
            <a:ext cx="3581400" cy="307777"/>
          </a:xfrm>
          <a:prstGeom prst="rect">
            <a:avLst/>
          </a:prstGeom>
          <a:noFill/>
        </p:spPr>
        <p:txBody>
          <a:bodyPr wrap="square" rtlCol="0">
            <a:spAutoFit/>
          </a:bodyPr>
          <a:lstStyle/>
          <a:p>
            <a:r>
              <a:rPr lang="en-US" sz="1400" i="1" dirty="0" err="1" smtClean="0"/>
              <a:t>Markowski</a:t>
            </a:r>
            <a:r>
              <a:rPr lang="en-US" sz="1400" i="1" dirty="0" smtClean="0"/>
              <a:t> et al. 2008 - MWR</a:t>
            </a:r>
            <a:endParaRPr lang="en-US" sz="1400" i="1" dirty="0"/>
          </a:p>
        </p:txBody>
      </p:sp>
      <p:cxnSp>
        <p:nvCxnSpPr>
          <p:cNvPr id="9" name="Straight Arrow Connector 8"/>
          <p:cNvCxnSpPr/>
          <p:nvPr/>
        </p:nvCxnSpPr>
        <p:spPr>
          <a:xfrm rot="10800000" flipV="1">
            <a:off x="1752600" y="1219200"/>
            <a:ext cx="18288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05200" y="1066800"/>
            <a:ext cx="1079142" cy="276999"/>
          </a:xfrm>
          <a:prstGeom prst="rect">
            <a:avLst/>
          </a:prstGeom>
          <a:noFill/>
        </p:spPr>
        <p:txBody>
          <a:bodyPr wrap="none" rtlCol="0">
            <a:spAutoFit/>
          </a:bodyPr>
          <a:lstStyle/>
          <a:p>
            <a:r>
              <a:rPr lang="en-US" sz="1200" dirty="0" err="1" smtClean="0"/>
              <a:t>mesocyclone</a:t>
            </a:r>
            <a:endParaRPr lang="en-US" sz="1200" dirty="0"/>
          </a:p>
        </p:txBody>
      </p:sp>
      <p:sp>
        <p:nvSpPr>
          <p:cNvPr id="8" name="TextBox 7"/>
          <p:cNvSpPr txBox="1"/>
          <p:nvPr/>
        </p:nvSpPr>
        <p:spPr>
          <a:xfrm>
            <a:off x="3048000" y="0"/>
            <a:ext cx="2438400" cy="369332"/>
          </a:xfrm>
          <a:prstGeom prst="rect">
            <a:avLst/>
          </a:prstGeom>
          <a:solidFill>
            <a:schemeClr val="bg1"/>
          </a:solidFill>
        </p:spPr>
        <p:txBody>
          <a:bodyPr wrap="square" rtlCol="0">
            <a:spAutoFit/>
          </a:bodyPr>
          <a:lstStyle/>
          <a:p>
            <a:r>
              <a:rPr lang="en-US" dirty="0" smtClean="0"/>
              <a:t>Another perspective.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762000" y="0"/>
            <a:ext cx="7772400" cy="838200"/>
          </a:xfrm>
        </p:spPr>
        <p:txBody>
          <a:bodyPr/>
          <a:lstStyle/>
          <a:p>
            <a:r>
              <a:rPr lang="en-US" sz="3200"/>
              <a:t>Updraft Tilt</a:t>
            </a:r>
          </a:p>
        </p:txBody>
      </p:sp>
      <p:sp>
        <p:nvSpPr>
          <p:cNvPr id="87043" name="Rectangle 3"/>
          <p:cNvSpPr>
            <a:spLocks noGrp="1" noChangeArrowheads="1"/>
          </p:cNvSpPr>
          <p:nvPr>
            <p:ph type="subTitle" idx="1"/>
          </p:nvPr>
        </p:nvSpPr>
        <p:spPr>
          <a:xfrm>
            <a:off x="0" y="609600"/>
            <a:ext cx="3657600" cy="6019800"/>
          </a:xfrm>
        </p:spPr>
        <p:txBody>
          <a:bodyPr/>
          <a:lstStyle/>
          <a:p>
            <a:pPr algn="l">
              <a:buFontTx/>
              <a:buChar char="•"/>
            </a:pPr>
            <a:r>
              <a:rPr lang="en-US" sz="1800"/>
              <a:t>In an environment with no vertical wind shear, there is no tilt to the updraft.</a:t>
            </a:r>
          </a:p>
          <a:p>
            <a:pPr algn="l">
              <a:buFontTx/>
              <a:buChar char="•"/>
            </a:pPr>
            <a:r>
              <a:rPr lang="en-US" sz="1800"/>
              <a:t>This can also be explained from a vorticity perspective</a:t>
            </a:r>
          </a:p>
          <a:p>
            <a:pPr algn="l">
              <a:buFontTx/>
              <a:buChar char="•"/>
            </a:pPr>
            <a:r>
              <a:rPr lang="en-US" sz="1800"/>
              <a:t>In this case, the cell will not live long since the downdraft will cut off the updraft.</a:t>
            </a:r>
          </a:p>
        </p:txBody>
      </p:sp>
      <p:graphicFrame>
        <p:nvGraphicFramePr>
          <p:cNvPr id="87045" name="Object 5"/>
          <p:cNvGraphicFramePr>
            <a:graphicFrameLocks noChangeAspect="1"/>
          </p:cNvGraphicFramePr>
          <p:nvPr/>
        </p:nvGraphicFramePr>
        <p:xfrm>
          <a:off x="3733800" y="838200"/>
          <a:ext cx="5270500" cy="5232400"/>
        </p:xfrm>
        <a:graphic>
          <a:graphicData uri="http://schemas.openxmlformats.org/presentationml/2006/ole">
            <mc:AlternateContent xmlns:mc="http://schemas.openxmlformats.org/markup-compatibility/2006">
              <mc:Choice xmlns:v="urn:schemas-microsoft-com:vml" Requires="v">
                <p:oleObj spid="_x0000_s87048" name="Image" r:id="rId4" imgW="5269841" imgH="5231746" progId="">
                  <p:embed/>
                </p:oleObj>
              </mc:Choice>
              <mc:Fallback>
                <p:oleObj name="Image" r:id="rId4" imgW="5269841" imgH="5231746"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838200"/>
                        <a:ext cx="52705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et_1"/>
          <p:cNvPicPr>
            <a:picLocks noChangeAspect="1" noChangeArrowheads="1"/>
          </p:cNvPicPr>
          <p:nvPr/>
        </p:nvPicPr>
        <p:blipFill>
          <a:blip r:embed="rId3" cstate="print"/>
          <a:srcRect/>
          <a:stretch>
            <a:fillRect/>
          </a:stretch>
        </p:blipFill>
        <p:spPr bwMode="auto">
          <a:xfrm>
            <a:off x="142875" y="2667000"/>
            <a:ext cx="4581525" cy="4581525"/>
          </a:xfrm>
          <a:prstGeom prst="rect">
            <a:avLst/>
          </a:prstGeom>
          <a:noFill/>
        </p:spPr>
      </p:pic>
      <p:sp>
        <p:nvSpPr>
          <p:cNvPr id="7" name="TextBox 6"/>
          <p:cNvSpPr txBox="1"/>
          <p:nvPr/>
        </p:nvSpPr>
        <p:spPr>
          <a:xfrm>
            <a:off x="4876800" y="149423"/>
            <a:ext cx="3581400" cy="307777"/>
          </a:xfrm>
          <a:prstGeom prst="rect">
            <a:avLst/>
          </a:prstGeom>
          <a:noFill/>
        </p:spPr>
        <p:txBody>
          <a:bodyPr wrap="square" rtlCol="0">
            <a:spAutoFit/>
          </a:bodyPr>
          <a:lstStyle/>
          <a:p>
            <a:r>
              <a:rPr lang="en-US" sz="1400" i="1" dirty="0" err="1" smtClean="0"/>
              <a:t>Markowski</a:t>
            </a:r>
            <a:r>
              <a:rPr lang="en-US" sz="1400" i="1" dirty="0" smtClean="0"/>
              <a:t> et al. 2008 - MWR</a:t>
            </a:r>
            <a:endParaRPr lang="en-US" sz="1400" i="1" dirty="0"/>
          </a:p>
        </p:txBody>
      </p:sp>
      <p:sp>
        <p:nvSpPr>
          <p:cNvPr id="4" name="TextBox 3"/>
          <p:cNvSpPr txBox="1"/>
          <p:nvPr/>
        </p:nvSpPr>
        <p:spPr>
          <a:xfrm>
            <a:off x="0" y="381000"/>
            <a:ext cx="3581400" cy="2862322"/>
          </a:xfrm>
          <a:prstGeom prst="rect">
            <a:avLst/>
          </a:prstGeom>
          <a:noFill/>
        </p:spPr>
        <p:txBody>
          <a:bodyPr wrap="square" rtlCol="0">
            <a:spAutoFit/>
          </a:bodyPr>
          <a:lstStyle/>
          <a:p>
            <a:pPr>
              <a:buFont typeface="Arial" pitchFamily="34" charset="0"/>
              <a:buChar char="•"/>
            </a:pPr>
            <a:r>
              <a:rPr lang="en-US" dirty="0" smtClean="0"/>
              <a:t>It’s the </a:t>
            </a:r>
            <a:r>
              <a:rPr lang="en-US" dirty="0" err="1" smtClean="0"/>
              <a:t>baroclinic</a:t>
            </a:r>
            <a:r>
              <a:rPr lang="en-US" dirty="0" smtClean="0"/>
              <a:t> generation along the </a:t>
            </a:r>
            <a:r>
              <a:rPr lang="en-US" i="1" u="sng" dirty="0" smtClean="0"/>
              <a:t>RFD</a:t>
            </a:r>
            <a:r>
              <a:rPr lang="en-US" dirty="0" smtClean="0"/>
              <a:t> that generates the horizontal </a:t>
            </a:r>
            <a:r>
              <a:rPr lang="en-US" dirty="0" err="1" smtClean="0"/>
              <a:t>vorticity</a:t>
            </a:r>
            <a:r>
              <a:rPr lang="en-US" dirty="0" smtClean="0"/>
              <a:t> that is tilted in a cross-wise sense by the updraft. </a:t>
            </a:r>
          </a:p>
          <a:p>
            <a:pPr>
              <a:buFont typeface="Arial" pitchFamily="34" charset="0"/>
              <a:buChar char="•"/>
            </a:pPr>
            <a:r>
              <a:rPr lang="en-US" dirty="0" smtClean="0"/>
              <a:t>The hook and RFD straddles the couplet.</a:t>
            </a:r>
          </a:p>
          <a:p>
            <a:pPr>
              <a:buFont typeface="Arial" pitchFamily="34" charset="0"/>
              <a:buChar char="•"/>
            </a:pPr>
            <a:r>
              <a:rPr lang="en-US" dirty="0" smtClean="0"/>
              <a:t>This process is observed in other atmospheric phenomena:</a:t>
            </a:r>
          </a:p>
          <a:p>
            <a:pPr>
              <a:buFont typeface="Arial" pitchFamily="34" charset="0"/>
              <a:buChar char="•"/>
            </a:pPr>
            <a:endParaRPr lang="en-US" dirty="0" smtClean="0"/>
          </a:p>
        </p:txBody>
      </p:sp>
      <p:pic>
        <p:nvPicPr>
          <p:cNvPr id="138243" name="Picture 3"/>
          <p:cNvPicPr>
            <a:picLocks noChangeAspect="1" noChangeArrowheads="1"/>
          </p:cNvPicPr>
          <p:nvPr/>
        </p:nvPicPr>
        <p:blipFill>
          <a:blip r:embed="rId4" cstate="print"/>
          <a:srcRect/>
          <a:stretch>
            <a:fillRect/>
          </a:stretch>
        </p:blipFill>
        <p:spPr bwMode="auto">
          <a:xfrm>
            <a:off x="4343400" y="457200"/>
            <a:ext cx="4495800" cy="4251188"/>
          </a:xfrm>
          <a:prstGeom prst="rect">
            <a:avLst/>
          </a:prstGeom>
          <a:noFill/>
          <a:ln w="9525">
            <a:noFill/>
            <a:miter lim="800000"/>
            <a:headEnd/>
            <a:tailEnd/>
          </a:ln>
        </p:spPr>
      </p:pic>
      <p:sp>
        <p:nvSpPr>
          <p:cNvPr id="6" name="TextBox 5"/>
          <p:cNvSpPr txBox="1"/>
          <p:nvPr/>
        </p:nvSpPr>
        <p:spPr>
          <a:xfrm>
            <a:off x="3505200" y="6172200"/>
            <a:ext cx="3581400" cy="307777"/>
          </a:xfrm>
          <a:prstGeom prst="rect">
            <a:avLst/>
          </a:prstGeom>
          <a:noFill/>
        </p:spPr>
        <p:txBody>
          <a:bodyPr wrap="square" rtlCol="0">
            <a:spAutoFit/>
          </a:bodyPr>
          <a:lstStyle/>
          <a:p>
            <a:r>
              <a:rPr lang="en-US" sz="1400" i="1" dirty="0" smtClean="0"/>
              <a:t>Atkins and St. Laurent (2008b) - MWR</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762000" y="0"/>
            <a:ext cx="7772400" cy="838200"/>
          </a:xfrm>
        </p:spPr>
        <p:txBody>
          <a:bodyPr/>
          <a:lstStyle/>
          <a:p>
            <a:r>
              <a:rPr lang="en-US" sz="3200"/>
              <a:t>Updraft Tilt</a:t>
            </a:r>
          </a:p>
        </p:txBody>
      </p:sp>
      <p:sp>
        <p:nvSpPr>
          <p:cNvPr id="114691" name="Rectangle 3"/>
          <p:cNvSpPr>
            <a:spLocks noGrp="1" noChangeArrowheads="1"/>
          </p:cNvSpPr>
          <p:nvPr>
            <p:ph type="subTitle" idx="1"/>
          </p:nvPr>
        </p:nvSpPr>
        <p:spPr>
          <a:xfrm>
            <a:off x="0" y="609600"/>
            <a:ext cx="3581400" cy="6019800"/>
          </a:xfrm>
        </p:spPr>
        <p:txBody>
          <a:bodyPr/>
          <a:lstStyle/>
          <a:p>
            <a:pPr algn="l">
              <a:buFontTx/>
              <a:buChar char="•"/>
            </a:pPr>
            <a:r>
              <a:rPr lang="en-US" sz="1800"/>
              <a:t>In an environment with deep vertical wind shear, the updraft will tilt over</a:t>
            </a:r>
          </a:p>
          <a:p>
            <a:pPr algn="l">
              <a:buFontTx/>
              <a:buChar char="•"/>
            </a:pPr>
            <a:r>
              <a:rPr lang="en-US" sz="1800"/>
              <a:t>This tilt can also be explained from a vorticity perspective:</a:t>
            </a:r>
          </a:p>
          <a:p>
            <a:pPr algn="l">
              <a:buFontTx/>
              <a:buChar char="•"/>
            </a:pPr>
            <a:r>
              <a:rPr lang="en-US" sz="1800"/>
              <a:t>Updraft tilt is good for storm longevity since it allows the updraft and downdraft to separate horizontally.</a:t>
            </a:r>
          </a:p>
        </p:txBody>
      </p:sp>
      <p:graphicFrame>
        <p:nvGraphicFramePr>
          <p:cNvPr id="114693" name="Object 5"/>
          <p:cNvGraphicFramePr>
            <a:graphicFrameLocks noChangeAspect="1"/>
          </p:cNvGraphicFramePr>
          <p:nvPr/>
        </p:nvGraphicFramePr>
        <p:xfrm>
          <a:off x="3733800" y="914400"/>
          <a:ext cx="5270500" cy="5245100"/>
        </p:xfrm>
        <a:graphic>
          <a:graphicData uri="http://schemas.openxmlformats.org/presentationml/2006/ole">
            <mc:AlternateContent xmlns:mc="http://schemas.openxmlformats.org/markup-compatibility/2006">
              <mc:Choice xmlns:v="urn:schemas-microsoft-com:vml" Requires="v">
                <p:oleObj spid="_x0000_s114696" name="Image" r:id="rId4" imgW="5269841" imgH="5244444" progId="">
                  <p:embed/>
                </p:oleObj>
              </mc:Choice>
              <mc:Fallback>
                <p:oleObj name="Image" r:id="rId4" imgW="5269841" imgH="5244444"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914400"/>
                        <a:ext cx="5270500" cy="524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762000" y="0"/>
            <a:ext cx="7772400" cy="838200"/>
          </a:xfrm>
        </p:spPr>
        <p:txBody>
          <a:bodyPr/>
          <a:lstStyle/>
          <a:p>
            <a:r>
              <a:rPr lang="en-US" sz="3200"/>
              <a:t>Updraft Tilt</a:t>
            </a:r>
          </a:p>
        </p:txBody>
      </p:sp>
      <p:sp>
        <p:nvSpPr>
          <p:cNvPr id="120835" name="Rectangle 3"/>
          <p:cNvSpPr>
            <a:spLocks noGrp="1" noChangeArrowheads="1"/>
          </p:cNvSpPr>
          <p:nvPr>
            <p:ph type="subTitle" idx="1"/>
          </p:nvPr>
        </p:nvSpPr>
        <p:spPr>
          <a:xfrm>
            <a:off x="0" y="609600"/>
            <a:ext cx="9144000" cy="1905000"/>
          </a:xfrm>
        </p:spPr>
        <p:txBody>
          <a:bodyPr/>
          <a:lstStyle/>
          <a:p>
            <a:pPr algn="l">
              <a:buFontTx/>
              <a:buChar char="•"/>
            </a:pPr>
            <a:r>
              <a:rPr lang="en-US" sz="1800"/>
              <a:t>When the updraft interacts with the vertical wind shear, another important effect is to create relatively high pressure upshear of the updraft and low pressure downshear of the updraft.</a:t>
            </a:r>
          </a:p>
          <a:p>
            <a:pPr algn="l">
              <a:buFontTx/>
              <a:buChar char="•"/>
            </a:pPr>
            <a:r>
              <a:rPr lang="en-US" sz="1800"/>
              <a:t>We’ll come back to this point later.</a:t>
            </a:r>
          </a:p>
        </p:txBody>
      </p:sp>
      <p:graphicFrame>
        <p:nvGraphicFramePr>
          <p:cNvPr id="120837" name="Object 5"/>
          <p:cNvGraphicFramePr>
            <a:graphicFrameLocks noChangeAspect="1"/>
          </p:cNvGraphicFramePr>
          <p:nvPr/>
        </p:nvGraphicFramePr>
        <p:xfrm>
          <a:off x="1219200" y="2286000"/>
          <a:ext cx="7134225" cy="4057650"/>
        </p:xfrm>
        <a:graphic>
          <a:graphicData uri="http://schemas.openxmlformats.org/presentationml/2006/ole">
            <mc:AlternateContent xmlns:mc="http://schemas.openxmlformats.org/markup-compatibility/2006">
              <mc:Choice xmlns:v="urn:schemas-microsoft-com:vml" Requires="v">
                <p:oleObj spid="_x0000_s120840" name="Image" r:id="rId4" imgW="9511111" imgH="5409524" progId="">
                  <p:embed/>
                </p:oleObj>
              </mc:Choice>
              <mc:Fallback>
                <p:oleObj name="Image" r:id="rId4" imgW="9511111" imgH="5409524"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286000"/>
                        <a:ext cx="7134225"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0838" name="Line 6"/>
          <p:cNvSpPr>
            <a:spLocks noChangeShapeType="1"/>
          </p:cNvSpPr>
          <p:nvPr/>
        </p:nvSpPr>
        <p:spPr bwMode="auto">
          <a:xfrm>
            <a:off x="5486400" y="1981200"/>
            <a:ext cx="1219200" cy="1905000"/>
          </a:xfrm>
          <a:prstGeom prst="line">
            <a:avLst/>
          </a:prstGeom>
          <a:noFill/>
          <a:ln w="9525">
            <a:solidFill>
              <a:schemeClr val="tx1"/>
            </a:solidFill>
            <a:round/>
            <a:headEnd/>
            <a:tailEnd type="triangle" w="med" len="med"/>
          </a:ln>
          <a:effectLst/>
        </p:spPr>
        <p:txBody>
          <a:bodyPr/>
          <a:lstStyle/>
          <a:p>
            <a:endParaRPr lang="en-US"/>
          </a:p>
        </p:txBody>
      </p:sp>
      <p:sp>
        <p:nvSpPr>
          <p:cNvPr id="120839" name="Text Box 7"/>
          <p:cNvSpPr txBox="1">
            <a:spLocks noChangeArrowheads="1"/>
          </p:cNvSpPr>
          <p:nvPr/>
        </p:nvSpPr>
        <p:spPr bwMode="auto">
          <a:xfrm>
            <a:off x="4724400" y="1524000"/>
            <a:ext cx="1752600" cy="366713"/>
          </a:xfrm>
          <a:prstGeom prst="rect">
            <a:avLst/>
          </a:prstGeom>
          <a:noFill/>
          <a:ln w="9525">
            <a:noFill/>
            <a:miter lim="800000"/>
            <a:headEnd/>
            <a:tailEnd/>
          </a:ln>
          <a:effectLst/>
        </p:spPr>
        <p:txBody>
          <a:bodyPr>
            <a:spAutoFit/>
          </a:bodyPr>
          <a:lstStyle/>
          <a:p>
            <a:pPr>
              <a:spcBef>
                <a:spcPct val="50000"/>
              </a:spcBef>
            </a:pPr>
            <a:r>
              <a:rPr lang="en-US"/>
              <a:t>Shear vector</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ctrTitle"/>
          </p:nvPr>
        </p:nvSpPr>
        <p:spPr>
          <a:xfrm>
            <a:off x="152400" y="152400"/>
            <a:ext cx="3352800" cy="1524000"/>
          </a:xfrm>
        </p:spPr>
        <p:txBody>
          <a:bodyPr/>
          <a:lstStyle/>
          <a:p>
            <a:pPr algn="l"/>
            <a:r>
              <a:rPr lang="en-US" sz="3200"/>
              <a:t>Mid-level rotation </a:t>
            </a:r>
            <a:br>
              <a:rPr lang="en-US" sz="3200"/>
            </a:br>
            <a:r>
              <a:rPr lang="en-US" sz="3200"/>
              <a:t>(mesocyclone)</a:t>
            </a:r>
          </a:p>
        </p:txBody>
      </p:sp>
      <p:sp>
        <p:nvSpPr>
          <p:cNvPr id="117763" name="Rectangle 3"/>
          <p:cNvSpPr>
            <a:spLocks noGrp="1" noChangeArrowheads="1"/>
          </p:cNvSpPr>
          <p:nvPr>
            <p:ph type="subTitle" idx="1"/>
          </p:nvPr>
        </p:nvSpPr>
        <p:spPr>
          <a:xfrm>
            <a:off x="76200" y="1600200"/>
            <a:ext cx="3505200" cy="4495800"/>
          </a:xfrm>
        </p:spPr>
        <p:txBody>
          <a:bodyPr/>
          <a:lstStyle/>
          <a:p>
            <a:pPr algn="l">
              <a:buFontTx/>
              <a:buChar char="•"/>
            </a:pPr>
            <a:r>
              <a:rPr lang="en-US" sz="1800"/>
              <a:t>Take the simple case of deep westerly shear</a:t>
            </a:r>
          </a:p>
          <a:p>
            <a:pPr algn="l">
              <a:buFontTx/>
              <a:buChar char="•"/>
            </a:pPr>
            <a:r>
              <a:rPr lang="en-US" sz="1800"/>
              <a:t>The shear vector is westerly</a:t>
            </a:r>
          </a:p>
          <a:p>
            <a:pPr algn="l">
              <a:buFontTx/>
              <a:buChar char="•"/>
            </a:pPr>
            <a:r>
              <a:rPr lang="en-US" sz="1800"/>
              <a:t>This creates horizontal vorticity</a:t>
            </a:r>
          </a:p>
          <a:p>
            <a:pPr algn="l">
              <a:buFontTx/>
              <a:buChar char="•"/>
            </a:pPr>
            <a:r>
              <a:rPr lang="en-US" sz="1800"/>
              <a:t>The horizontal vorticity vectors are oriented to the north (right hand rule)</a:t>
            </a:r>
          </a:p>
          <a:p>
            <a:pPr algn="l">
              <a:buFontTx/>
              <a:buChar char="•"/>
            </a:pPr>
            <a:r>
              <a:rPr lang="en-US" sz="1800"/>
              <a:t> lines connecting the vorticity vectors are called vortex lines.</a:t>
            </a:r>
          </a:p>
          <a:p>
            <a:pPr algn="l">
              <a:buFontTx/>
              <a:buChar char="•"/>
            </a:pPr>
            <a:r>
              <a:rPr lang="en-US" sz="1800"/>
              <a:t>Thus, a vortex line is essentially a streamline for the vorticity field. </a:t>
            </a:r>
          </a:p>
        </p:txBody>
      </p:sp>
      <p:graphicFrame>
        <p:nvGraphicFramePr>
          <p:cNvPr id="117766" name="Object 6"/>
          <p:cNvGraphicFramePr>
            <a:graphicFrameLocks noChangeAspect="1"/>
          </p:cNvGraphicFramePr>
          <p:nvPr/>
        </p:nvGraphicFramePr>
        <p:xfrm>
          <a:off x="4495800" y="3657600"/>
          <a:ext cx="4165600" cy="3033713"/>
        </p:xfrm>
        <a:graphic>
          <a:graphicData uri="http://schemas.openxmlformats.org/presentationml/2006/ole">
            <mc:AlternateContent xmlns:mc="http://schemas.openxmlformats.org/markup-compatibility/2006">
              <mc:Choice xmlns:v="urn:schemas-microsoft-com:vml" Requires="v">
                <p:oleObj spid="_x0000_s117770" name="Image" r:id="rId4" imgW="5003175" imgH="3644444" progId="">
                  <p:embed/>
                </p:oleObj>
              </mc:Choice>
              <mc:Fallback>
                <p:oleObj name="Image" r:id="rId4" imgW="5003175" imgH="3644444"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657600"/>
                        <a:ext cx="4165600" cy="303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7765" name="Object 5"/>
          <p:cNvGraphicFramePr>
            <a:graphicFrameLocks noChangeAspect="1"/>
          </p:cNvGraphicFramePr>
          <p:nvPr/>
        </p:nvGraphicFramePr>
        <p:xfrm>
          <a:off x="3733800" y="152400"/>
          <a:ext cx="5257800" cy="3937000"/>
        </p:xfrm>
        <a:graphic>
          <a:graphicData uri="http://schemas.openxmlformats.org/presentationml/2006/ole">
            <mc:AlternateContent xmlns:mc="http://schemas.openxmlformats.org/markup-compatibility/2006">
              <mc:Choice xmlns:v="urn:schemas-microsoft-com:vml" Requires="v">
                <p:oleObj spid="_x0000_s117771" name="Image" r:id="rId6" imgW="5257143" imgH="3936508" progId="">
                  <p:embed/>
                </p:oleObj>
              </mc:Choice>
              <mc:Fallback>
                <p:oleObj name="Image" r:id="rId6" imgW="5257143" imgH="3936508" progId="">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52400"/>
                        <a:ext cx="52578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7767" name="Text Box 7"/>
          <p:cNvSpPr txBox="1">
            <a:spLocks noChangeArrowheads="1"/>
          </p:cNvSpPr>
          <p:nvPr/>
        </p:nvSpPr>
        <p:spPr bwMode="auto">
          <a:xfrm>
            <a:off x="3048000" y="6096000"/>
            <a:ext cx="1371600" cy="366713"/>
          </a:xfrm>
          <a:prstGeom prst="rect">
            <a:avLst/>
          </a:prstGeom>
          <a:noFill/>
          <a:ln w="9525">
            <a:noFill/>
            <a:miter lim="800000"/>
            <a:headEnd/>
            <a:tailEnd/>
          </a:ln>
          <a:effectLst/>
        </p:spPr>
        <p:txBody>
          <a:bodyPr>
            <a:spAutoFit/>
          </a:bodyPr>
          <a:lstStyle/>
          <a:p>
            <a:pPr>
              <a:spcBef>
                <a:spcPct val="50000"/>
              </a:spcBef>
            </a:pPr>
            <a:r>
              <a:rPr lang="en-US"/>
              <a:t>Vortex line:</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762000" y="-228600"/>
            <a:ext cx="7772400" cy="838200"/>
          </a:xfrm>
        </p:spPr>
        <p:txBody>
          <a:bodyPr/>
          <a:lstStyle/>
          <a:p>
            <a:r>
              <a:rPr lang="en-US" sz="3200" dirty="0"/>
              <a:t>Mid-level rotation (</a:t>
            </a:r>
            <a:r>
              <a:rPr lang="en-US" sz="3200" dirty="0" err="1"/>
              <a:t>mesocyclone</a:t>
            </a:r>
            <a:r>
              <a:rPr lang="en-US" sz="3200" dirty="0"/>
              <a:t>)</a:t>
            </a:r>
          </a:p>
        </p:txBody>
      </p:sp>
      <p:sp>
        <p:nvSpPr>
          <p:cNvPr id="118787" name="Rectangle 3"/>
          <p:cNvSpPr>
            <a:spLocks noGrp="1" noChangeArrowheads="1"/>
          </p:cNvSpPr>
          <p:nvPr>
            <p:ph type="subTitle" idx="1"/>
          </p:nvPr>
        </p:nvSpPr>
        <p:spPr>
          <a:xfrm>
            <a:off x="0" y="609600"/>
            <a:ext cx="3886200" cy="6248400"/>
          </a:xfrm>
        </p:spPr>
        <p:txBody>
          <a:bodyPr/>
          <a:lstStyle/>
          <a:p>
            <a:pPr algn="l">
              <a:buFontTx/>
              <a:buChar char="•"/>
            </a:pPr>
            <a:r>
              <a:rPr lang="en-US" sz="1800" dirty="0"/>
              <a:t>So, how is the mid-level rotation, or </a:t>
            </a:r>
            <a:r>
              <a:rPr lang="en-US" sz="1800" dirty="0" err="1"/>
              <a:t>mesocyclone</a:t>
            </a:r>
            <a:r>
              <a:rPr lang="en-US" sz="1800" dirty="0"/>
              <a:t> created in a </a:t>
            </a:r>
            <a:r>
              <a:rPr lang="en-US" sz="1800" dirty="0" err="1"/>
              <a:t>supercell</a:t>
            </a:r>
            <a:r>
              <a:rPr lang="en-US" sz="1800" dirty="0"/>
              <a:t>?</a:t>
            </a:r>
          </a:p>
          <a:p>
            <a:pPr algn="l">
              <a:buFontTx/>
              <a:buChar char="•"/>
            </a:pPr>
            <a:r>
              <a:rPr lang="en-US" sz="1800" dirty="0"/>
              <a:t>The </a:t>
            </a:r>
            <a:r>
              <a:rPr lang="en-US" sz="1800" dirty="0" err="1"/>
              <a:t>mesocyclone</a:t>
            </a:r>
            <a:r>
              <a:rPr lang="en-US" sz="1800" dirty="0"/>
              <a:t> is rotation about a vertical axis and therefore contains vertical </a:t>
            </a:r>
            <a:r>
              <a:rPr lang="en-US" sz="1800" dirty="0" err="1"/>
              <a:t>vorticity</a:t>
            </a:r>
            <a:r>
              <a:rPr lang="en-US" sz="1800" dirty="0"/>
              <a:t>.</a:t>
            </a:r>
          </a:p>
          <a:p>
            <a:pPr algn="l"/>
            <a:endParaRPr lang="en-US" sz="1800" dirty="0"/>
          </a:p>
          <a:p>
            <a:pPr algn="l">
              <a:buFontTx/>
              <a:buChar char="•"/>
            </a:pPr>
            <a:r>
              <a:rPr lang="en-US" sz="1800" dirty="0"/>
              <a:t>Consider the vertical </a:t>
            </a:r>
            <a:r>
              <a:rPr lang="en-US" sz="1800" dirty="0" err="1"/>
              <a:t>vorticity</a:t>
            </a:r>
            <a:r>
              <a:rPr lang="en-US" sz="1800" dirty="0"/>
              <a:t> equation:</a:t>
            </a:r>
          </a:p>
          <a:p>
            <a:pPr algn="l">
              <a:buFontTx/>
              <a:buChar char="•"/>
            </a:pPr>
            <a:endParaRPr lang="en-US" sz="1800" dirty="0"/>
          </a:p>
          <a:p>
            <a:pPr algn="l">
              <a:buFontTx/>
              <a:buChar char="•"/>
            </a:pPr>
            <a:endParaRPr lang="en-US" sz="1800" dirty="0"/>
          </a:p>
          <a:p>
            <a:pPr algn="l">
              <a:buFontTx/>
              <a:buChar char="•"/>
            </a:pPr>
            <a:r>
              <a:rPr lang="en-US" sz="1800" dirty="0"/>
              <a:t>The first term on the </a:t>
            </a:r>
            <a:r>
              <a:rPr lang="en-US" sz="1800" dirty="0" err="1"/>
              <a:t>rhs</a:t>
            </a:r>
            <a:r>
              <a:rPr lang="en-US" sz="1800" dirty="0"/>
              <a:t> represents the tilting process while the second term represents </a:t>
            </a:r>
            <a:r>
              <a:rPr lang="en-US" sz="1800" dirty="0" smtClean="0"/>
              <a:t>stretching</a:t>
            </a:r>
            <a:endParaRPr lang="en-US" sz="1800" dirty="0"/>
          </a:p>
        </p:txBody>
      </p:sp>
      <p:sp>
        <p:nvSpPr>
          <p:cNvPr id="118790" name="Rectangle 6"/>
          <p:cNvSpPr>
            <a:spLocks noChangeArrowheads="1"/>
          </p:cNvSpPr>
          <p:nvPr/>
        </p:nvSpPr>
        <p:spPr bwMode="auto">
          <a:xfrm>
            <a:off x="0" y="31765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18789" name="Object 5"/>
          <p:cNvGraphicFramePr>
            <a:graphicFrameLocks noChangeAspect="1"/>
          </p:cNvGraphicFramePr>
          <p:nvPr/>
        </p:nvGraphicFramePr>
        <p:xfrm>
          <a:off x="762000" y="3124200"/>
          <a:ext cx="1981200" cy="504825"/>
        </p:xfrm>
        <a:graphic>
          <a:graphicData uri="http://schemas.openxmlformats.org/presentationml/2006/ole">
            <mc:AlternateContent xmlns:mc="http://schemas.openxmlformats.org/markup-compatibility/2006">
              <mc:Choice xmlns:v="urn:schemas-microsoft-com:vml" Requires="v">
                <p:oleObj spid="_x0000_s118794" name="Equation" r:id="rId8" imgW="1981200" imgH="508000" progId="Equation.3">
                  <p:embed/>
                </p:oleObj>
              </mc:Choice>
              <mc:Fallback>
                <p:oleObj name="Equation" r:id="rId8" imgW="1981200" imgH="50800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3124200"/>
                        <a:ext cx="198120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splitsqa.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4724400" y="457201"/>
            <a:ext cx="4267200" cy="3190042"/>
          </a:xfrm>
          <a:prstGeom prst="rect">
            <a:avLst/>
          </a:prstGeom>
        </p:spPr>
      </p:pic>
      <p:pic>
        <p:nvPicPr>
          <p:cNvPr id="5" name="stretchv.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4648200" y="3548743"/>
            <a:ext cx="4343400" cy="330925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762000" y="0"/>
            <a:ext cx="7772400" cy="838200"/>
          </a:xfrm>
        </p:spPr>
        <p:txBody>
          <a:bodyPr/>
          <a:lstStyle/>
          <a:p>
            <a:r>
              <a:rPr lang="en-US" sz="3200"/>
              <a:t>Mid-level rotation (mesocyclone)</a:t>
            </a:r>
          </a:p>
        </p:txBody>
      </p:sp>
      <p:sp>
        <p:nvSpPr>
          <p:cNvPr id="119811" name="Rectangle 3"/>
          <p:cNvSpPr>
            <a:spLocks noGrp="1" noChangeArrowheads="1"/>
          </p:cNvSpPr>
          <p:nvPr>
            <p:ph type="subTitle" idx="1"/>
          </p:nvPr>
        </p:nvSpPr>
        <p:spPr>
          <a:xfrm>
            <a:off x="0" y="609600"/>
            <a:ext cx="9144000" cy="2743200"/>
          </a:xfrm>
        </p:spPr>
        <p:txBody>
          <a:bodyPr/>
          <a:lstStyle/>
          <a:p>
            <a:pPr algn="l">
              <a:buFontTx/>
              <a:buChar char="•"/>
            </a:pPr>
            <a:r>
              <a:rPr lang="en-US" sz="1800"/>
              <a:t>Note that both the counterclockwise and clockwise mid level vertical circulations are associated with low pressure.</a:t>
            </a:r>
          </a:p>
          <a:p>
            <a:pPr algn="l">
              <a:buFontTx/>
              <a:buChar char="•"/>
            </a:pPr>
            <a:r>
              <a:rPr lang="en-US" sz="1800"/>
              <a:t>These mid level low pressure areas help to create upward vertical accelerations, as can be shown with the vertical equation of motion:</a:t>
            </a:r>
          </a:p>
          <a:p>
            <a:pPr algn="l"/>
            <a:r>
              <a:rPr lang="en-US" sz="1800"/>
              <a:t> </a:t>
            </a:r>
          </a:p>
        </p:txBody>
      </p:sp>
      <p:graphicFrame>
        <p:nvGraphicFramePr>
          <p:cNvPr id="119813" name="Object 5"/>
          <p:cNvGraphicFramePr>
            <a:graphicFrameLocks noChangeAspect="1"/>
          </p:cNvGraphicFramePr>
          <p:nvPr/>
        </p:nvGraphicFramePr>
        <p:xfrm>
          <a:off x="914400" y="3429000"/>
          <a:ext cx="7115175" cy="3305175"/>
        </p:xfrm>
        <a:graphic>
          <a:graphicData uri="http://schemas.openxmlformats.org/presentationml/2006/ole">
            <mc:AlternateContent xmlns:mc="http://schemas.openxmlformats.org/markup-compatibility/2006">
              <mc:Choice xmlns:v="urn:schemas-microsoft-com:vml" Requires="v">
                <p:oleObj spid="_x0000_s119818" name="Image" r:id="rId4" imgW="9485714" imgH="4406349" progId="">
                  <p:embed/>
                </p:oleObj>
              </mc:Choice>
              <mc:Fallback>
                <p:oleObj name="Image" r:id="rId4" imgW="9485714" imgH="4406349"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429000"/>
                        <a:ext cx="7115175"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9814" name="Object 6"/>
          <p:cNvGraphicFramePr>
            <a:graphicFrameLocks noChangeAspect="1"/>
          </p:cNvGraphicFramePr>
          <p:nvPr/>
        </p:nvGraphicFramePr>
        <p:xfrm>
          <a:off x="3124200" y="2209800"/>
          <a:ext cx="2352675" cy="504825"/>
        </p:xfrm>
        <a:graphic>
          <a:graphicData uri="http://schemas.openxmlformats.org/presentationml/2006/ole">
            <mc:AlternateContent xmlns:mc="http://schemas.openxmlformats.org/markup-compatibility/2006">
              <mc:Choice xmlns:v="urn:schemas-microsoft-com:vml" Requires="v">
                <p:oleObj spid="_x0000_s119819" name="Equation" r:id="rId6" imgW="2349500" imgH="508000" progId="Equation.3">
                  <p:embed/>
                </p:oleObj>
              </mc:Choice>
              <mc:Fallback>
                <p:oleObj name="Equation" r:id="rId6" imgW="2349500" imgH="5080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2209800"/>
                        <a:ext cx="235267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ctrTitle"/>
          </p:nvPr>
        </p:nvSpPr>
        <p:spPr>
          <a:xfrm>
            <a:off x="762000" y="0"/>
            <a:ext cx="7772400" cy="838200"/>
          </a:xfrm>
        </p:spPr>
        <p:txBody>
          <a:bodyPr/>
          <a:lstStyle/>
          <a:p>
            <a:r>
              <a:rPr lang="en-US" sz="3200"/>
              <a:t>Mid-level rotation (mesocyclone)</a:t>
            </a:r>
          </a:p>
        </p:txBody>
      </p:sp>
      <p:sp>
        <p:nvSpPr>
          <p:cNvPr id="121859" name="Rectangle 3"/>
          <p:cNvSpPr>
            <a:spLocks noGrp="1" noChangeArrowheads="1"/>
          </p:cNvSpPr>
          <p:nvPr>
            <p:ph type="subTitle" idx="1"/>
          </p:nvPr>
        </p:nvSpPr>
        <p:spPr>
          <a:xfrm>
            <a:off x="0" y="609600"/>
            <a:ext cx="9144000" cy="1981200"/>
          </a:xfrm>
        </p:spPr>
        <p:txBody>
          <a:bodyPr/>
          <a:lstStyle/>
          <a:p>
            <a:pPr algn="l">
              <a:buFontTx/>
              <a:buChar char="•"/>
            </a:pPr>
            <a:r>
              <a:rPr lang="en-US" sz="1800"/>
              <a:t>Both circulations are associated with low pressure at the center as they are in cyclostrophic wind balance:</a:t>
            </a:r>
          </a:p>
        </p:txBody>
      </p:sp>
      <p:graphicFrame>
        <p:nvGraphicFramePr>
          <p:cNvPr id="121860" name="Object 4"/>
          <p:cNvGraphicFramePr>
            <a:graphicFrameLocks noChangeAspect="1"/>
          </p:cNvGraphicFramePr>
          <p:nvPr/>
        </p:nvGraphicFramePr>
        <p:xfrm>
          <a:off x="914400" y="3552825"/>
          <a:ext cx="7115175" cy="3305175"/>
        </p:xfrm>
        <a:graphic>
          <a:graphicData uri="http://schemas.openxmlformats.org/presentationml/2006/ole">
            <mc:AlternateContent xmlns:mc="http://schemas.openxmlformats.org/markup-compatibility/2006">
              <mc:Choice xmlns:v="urn:schemas-microsoft-com:vml" Requires="v">
                <p:oleObj spid="_x0000_s121863" name="Image" r:id="rId4" imgW="9485714" imgH="4406349" progId="">
                  <p:embed/>
                </p:oleObj>
              </mc:Choice>
              <mc:Fallback>
                <p:oleObj name="Image" r:id="rId4" imgW="9485714" imgH="4406349"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552825"/>
                        <a:ext cx="7115175"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21863" name="Picture 7" descr="cyclostrophic_flow"/>
          <p:cNvPicPr>
            <a:picLocks noChangeAspect="1" noChangeArrowheads="1"/>
          </p:cNvPicPr>
          <p:nvPr/>
        </p:nvPicPr>
        <p:blipFill>
          <a:blip r:embed="rId6" cstate="print"/>
          <a:srcRect/>
          <a:stretch>
            <a:fillRect/>
          </a:stretch>
        </p:blipFill>
        <p:spPr bwMode="auto">
          <a:xfrm>
            <a:off x="3048000" y="990600"/>
            <a:ext cx="4429125" cy="24193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ctrTitle"/>
          </p:nvPr>
        </p:nvSpPr>
        <p:spPr>
          <a:xfrm>
            <a:off x="762000" y="0"/>
            <a:ext cx="7772400" cy="838200"/>
          </a:xfrm>
        </p:spPr>
        <p:txBody>
          <a:bodyPr/>
          <a:lstStyle/>
          <a:p>
            <a:r>
              <a:rPr lang="en-US" sz="3200"/>
              <a:t>Storm Splitting</a:t>
            </a:r>
          </a:p>
        </p:txBody>
      </p:sp>
      <p:sp>
        <p:nvSpPr>
          <p:cNvPr id="122883" name="Rectangle 3"/>
          <p:cNvSpPr>
            <a:spLocks noGrp="1" noChangeArrowheads="1"/>
          </p:cNvSpPr>
          <p:nvPr>
            <p:ph type="subTitle" idx="1"/>
          </p:nvPr>
        </p:nvSpPr>
        <p:spPr>
          <a:xfrm>
            <a:off x="0" y="762000"/>
            <a:ext cx="9144000" cy="1981200"/>
          </a:xfrm>
        </p:spPr>
        <p:txBody>
          <a:bodyPr/>
          <a:lstStyle/>
          <a:p>
            <a:pPr algn="l">
              <a:buFontTx/>
              <a:buChar char="•"/>
            </a:pPr>
            <a:r>
              <a:rPr lang="en-US" sz="1800"/>
              <a:t>After the updraft has tilted horizontal vortex lines into the vertical creating the mesocyclone pair, the downdraft will then split the storm in two:</a:t>
            </a:r>
          </a:p>
        </p:txBody>
      </p:sp>
      <p:pic>
        <p:nvPicPr>
          <p:cNvPr id="5" name="splitsq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1523999"/>
            <a:ext cx="6477000" cy="484202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7710</TotalTime>
  <Words>1104</Words>
  <Application>Microsoft Macintosh PowerPoint</Application>
  <PresentationFormat>On-screen Show (4:3)</PresentationFormat>
  <Paragraphs>120</Paragraphs>
  <Slides>20</Slides>
  <Notes>20</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23" baseType="lpstr">
      <vt:lpstr>Default Design</vt:lpstr>
      <vt:lpstr>Image</vt:lpstr>
      <vt:lpstr>Equation</vt:lpstr>
      <vt:lpstr>Supercell Physical Processes</vt:lpstr>
      <vt:lpstr>Updraft Tilt</vt:lpstr>
      <vt:lpstr>Updraft Tilt</vt:lpstr>
      <vt:lpstr>Updraft Tilt</vt:lpstr>
      <vt:lpstr>Mid-level rotation  (mesocyclone)</vt:lpstr>
      <vt:lpstr>Mid-level rotation (mesocyclone)</vt:lpstr>
      <vt:lpstr>Mid-level rotation (mesocyclone)</vt:lpstr>
      <vt:lpstr>Mid-level rotation (mesocyclone)</vt:lpstr>
      <vt:lpstr>Storm Splitting</vt:lpstr>
      <vt:lpstr>Storm Motion</vt:lpstr>
      <vt:lpstr>Storm Motion</vt:lpstr>
      <vt:lpstr>Storm Motion</vt:lpstr>
      <vt:lpstr>Storm Motion</vt:lpstr>
      <vt:lpstr>Low-level mesocyclone</vt:lpstr>
      <vt:lpstr>Low-level mesocyclone</vt:lpstr>
      <vt:lpstr>Streamwise and Crosswise vorticity</vt:lpstr>
      <vt:lpstr>Tilting Streamwise and crosswise vorticity by and updraft</vt:lpstr>
      <vt:lpstr>Back to the low level mesocyclone</vt:lpstr>
      <vt:lpstr>PowerPoint Presentation</vt:lpstr>
      <vt:lpstr>PowerPoint Presentation</vt:lpstr>
    </vt:vector>
  </TitlesOfParts>
  <Company>LSC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Fronts</dc:title>
  <dc:creator>nta12290</dc:creator>
  <cp:lastModifiedBy>OIT OIT</cp:lastModifiedBy>
  <cp:revision>70</cp:revision>
  <dcterms:created xsi:type="dcterms:W3CDTF">2005-12-16T15:45:54Z</dcterms:created>
  <dcterms:modified xsi:type="dcterms:W3CDTF">2013-02-28T14:35:33Z</dcterms:modified>
</cp:coreProperties>
</file>