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75" r:id="rId12"/>
    <p:sldId id="276" r:id="rId13"/>
    <p:sldId id="277" r:id="rId14"/>
    <p:sldId id="288" r:id="rId15"/>
    <p:sldId id="289" r:id="rId16"/>
    <p:sldId id="274" r:id="rId17"/>
    <p:sldId id="268" r:id="rId18"/>
    <p:sldId id="269" r:id="rId19"/>
    <p:sldId id="270" r:id="rId20"/>
    <p:sldId id="271" r:id="rId21"/>
    <p:sldId id="272" r:id="rId22"/>
    <p:sldId id="273" r:id="rId23"/>
    <p:sldId id="278" r:id="rId24"/>
    <p:sldId id="280" r:id="rId25"/>
    <p:sldId id="279" r:id="rId26"/>
    <p:sldId id="281" r:id="rId27"/>
    <p:sldId id="286" r:id="rId28"/>
    <p:sldId id="283" r:id="rId29"/>
    <p:sldId id="284" r:id="rId30"/>
    <p:sldId id="285" r:id="rId31"/>
    <p:sldId id="282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-344" y="-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3A93836-071F-7F43-BE5E-EAE04D6FA0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940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EE763F-EC52-A14B-8F69-25C158B3D7F1}" type="slidenum">
              <a:rPr lang="en-US"/>
              <a:pPr eaLnBrk="1" hangingPunct="1"/>
              <a:t>1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A3713A8-D9D0-B543-94D7-1EE85A995A91}" type="slidenum">
              <a:rPr lang="en-US"/>
              <a:pPr eaLnBrk="1" hangingPunct="1"/>
              <a:t>10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122BD46-A705-DE42-801F-2030DF54D8B5}" type="slidenum">
              <a:rPr lang="en-US"/>
              <a:pPr eaLnBrk="1" hangingPunct="1"/>
              <a:t>11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FBD1B66-D9C6-174C-BA35-E70275508D8C}" type="slidenum">
              <a:rPr lang="en-US"/>
              <a:pPr eaLnBrk="1" hangingPunct="1"/>
              <a:t>12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21EE036-917D-F141-A626-0E8558D48C5D}" type="slidenum">
              <a:rPr lang="en-US"/>
              <a:pPr eaLnBrk="1" hangingPunct="1"/>
              <a:t>13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21EE036-917D-F141-A626-0E8558D48C5D}" type="slidenum">
              <a:rPr lang="en-US"/>
              <a:pPr eaLnBrk="1" hangingPunct="1"/>
              <a:t>14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21EE036-917D-F141-A626-0E8558D48C5D}" type="slidenum">
              <a:rPr lang="en-US"/>
              <a:pPr eaLnBrk="1" hangingPunct="1"/>
              <a:t>15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01DD63A-1C0D-9E4D-8AFF-9708AC1C931A}" type="slidenum">
              <a:rPr lang="en-US"/>
              <a:pPr eaLnBrk="1" hangingPunct="1"/>
              <a:t>16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36B4E3-2891-B24F-9385-17EF3D7FAF55}" type="slidenum">
              <a:rPr lang="en-US"/>
              <a:pPr eaLnBrk="1" hangingPunct="1"/>
              <a:t>17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B7961C-E999-7946-BD37-86E9EECB269F}" type="slidenum">
              <a:rPr lang="en-US"/>
              <a:pPr eaLnBrk="1" hangingPunct="1"/>
              <a:t>18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EAE252F-1B52-C44C-A5D0-CC06C4A4C1E3}" type="slidenum">
              <a:rPr lang="en-US"/>
              <a:pPr eaLnBrk="1" hangingPunct="1"/>
              <a:t>19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228B75-FE54-6A42-AF54-5E0CD29CF2BA}" type="slidenum">
              <a:rPr lang="en-US"/>
              <a:pPr eaLnBrk="1" hangingPunct="1"/>
              <a:t>2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72E6E9E-9ADF-8649-B3AA-A78E4D12F6F7}" type="slidenum">
              <a:rPr lang="en-US"/>
              <a:pPr eaLnBrk="1" hangingPunct="1"/>
              <a:t>20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95B690A-CD43-B44F-8283-5F3F3A2EC724}" type="slidenum">
              <a:rPr lang="en-US"/>
              <a:pPr eaLnBrk="1" hangingPunct="1"/>
              <a:t>21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C09356-32A7-EA4E-85C0-001E8EAC9830}" type="slidenum">
              <a:rPr lang="en-US"/>
              <a:pPr eaLnBrk="1" hangingPunct="1"/>
              <a:t>22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F22C49-9155-FE40-ACC5-0BC1217A87BD}" type="slidenum">
              <a:rPr lang="en-US"/>
              <a:pPr eaLnBrk="1" hangingPunct="1"/>
              <a:t>23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EC6809-DD3D-B545-9999-48144C6781F7}" type="slidenum">
              <a:rPr lang="en-US"/>
              <a:pPr eaLnBrk="1" hangingPunct="1"/>
              <a:t>24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655DA6-6A32-4845-B6D5-EAF45E28A91F}" type="slidenum">
              <a:rPr lang="en-US"/>
              <a:pPr eaLnBrk="1" hangingPunct="1"/>
              <a:t>25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1C31F93-695E-684D-97B7-864038F9FF49}" type="slidenum">
              <a:rPr lang="en-US"/>
              <a:pPr eaLnBrk="1" hangingPunct="1"/>
              <a:t>26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8BAFF4-49C8-264A-BAF4-5BBA55C68E21}" type="slidenum">
              <a:rPr lang="en-US"/>
              <a:pPr eaLnBrk="1" hangingPunct="1"/>
              <a:t>27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D8E1A2-A7D3-1D48-8BC0-E66D9F03DA4D}" type="slidenum">
              <a:rPr lang="en-US"/>
              <a:pPr eaLnBrk="1" hangingPunct="1"/>
              <a:t>28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F62A70-844B-1647-9F61-74B08BF7944A}" type="slidenum">
              <a:rPr lang="en-US"/>
              <a:pPr eaLnBrk="1" hangingPunct="1"/>
              <a:t>29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418D62-4FC3-F241-90F3-C8CB8BDC58CC}" type="slidenum">
              <a:rPr lang="en-US"/>
              <a:pPr eaLnBrk="1" hangingPunct="1"/>
              <a:t>3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BFE1D6E-AF63-0B4D-B2D3-DB50581B9D44}" type="slidenum">
              <a:rPr lang="en-US"/>
              <a:pPr eaLnBrk="1" hangingPunct="1"/>
              <a:t>30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856D333-640F-514F-BC42-7204EFDC5CD8}" type="slidenum">
              <a:rPr lang="en-US"/>
              <a:pPr eaLnBrk="1" hangingPunct="1"/>
              <a:t>31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5B62B2-5FCF-914A-ADA9-3B7F7B007FFE}" type="slidenum">
              <a:rPr lang="en-US"/>
              <a:pPr eaLnBrk="1" hangingPunct="1"/>
              <a:t>4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2FC8F2C-9B1B-1A4B-B7DB-8FA4D17378EC}" type="slidenum">
              <a:rPr lang="en-US"/>
              <a:pPr eaLnBrk="1" hangingPunct="1"/>
              <a:t>5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FEE3E9-236C-F043-AF43-06EEE43020CA}" type="slidenum">
              <a:rPr lang="en-US"/>
              <a:pPr eaLnBrk="1" hangingPunct="1"/>
              <a:t>6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B0D6566-2421-0E4A-8384-3ABD322E6307}" type="slidenum">
              <a:rPr lang="en-US"/>
              <a:pPr eaLnBrk="1" hangingPunct="1"/>
              <a:t>7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ADC893-193F-B74F-B3D7-048BADE32425}" type="slidenum">
              <a:rPr lang="en-US"/>
              <a:pPr eaLnBrk="1" hangingPunct="1"/>
              <a:t>8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6F0BA6-B1A4-6F4C-A39A-611FB9FBE76F}" type="slidenum">
              <a:rPr lang="en-US"/>
              <a:pPr eaLnBrk="1" hangingPunct="1"/>
              <a:t>9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5D71C-4340-A948-A8D6-1A56628802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94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5EC078-9C65-DE41-A701-301990A0CD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8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599B7B-1ED0-FC4C-98F9-FA38BB6FE8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12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88F843-A824-8443-B78C-E90DF3496D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2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A68AE3-702A-854B-9DDF-EF94CB557F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76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AB05D-A540-1E47-BAA9-AFFC02029E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54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FF7C8B-45E4-F942-BF9A-A15A2977B2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89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AADA72-5CB3-064F-8252-85ED40B98E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76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246CF8-CAE2-3A4D-9390-4A2AA15CE7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07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678F85-0E94-2346-B5AC-43E32D5705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69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9DB2EF-1484-414A-A0A1-6548499C59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52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81B3296-F724-A84A-9C8F-E8CABF6FAD3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0"/>
            <a:ext cx="7772400" cy="1066800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</a:rPr>
              <a:t>Convection Initiation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219200"/>
            <a:ext cx="4953000" cy="5410200"/>
          </a:xfrm>
        </p:spPr>
        <p:txBody>
          <a:bodyPr/>
          <a:lstStyle/>
          <a:p>
            <a:pPr algn="l" eaLnBrk="1" hangingPunct="1">
              <a:buFontTx/>
              <a:buChar char="•"/>
            </a:pPr>
            <a:r>
              <a:rPr lang="en-US" sz="1800">
                <a:latin typeface="Arial" charset="0"/>
              </a:rPr>
              <a:t>Convection initiiation – </a:t>
            </a:r>
            <a:r>
              <a:rPr lang="en-US" sz="1800" u="sng">
                <a:latin typeface="Arial" charset="0"/>
              </a:rPr>
              <a:t>where</a:t>
            </a:r>
            <a:r>
              <a:rPr lang="en-US" sz="1800">
                <a:latin typeface="Arial" charset="0"/>
              </a:rPr>
              <a:t> and </a:t>
            </a:r>
            <a:r>
              <a:rPr lang="en-US" sz="1800" u="sng">
                <a:latin typeface="Arial" charset="0"/>
              </a:rPr>
              <a:t>when</a:t>
            </a:r>
            <a:r>
              <a:rPr lang="en-US" sz="1800">
                <a:latin typeface="Arial" charset="0"/>
              </a:rPr>
              <a:t> will moist convection initiate</a:t>
            </a:r>
          </a:p>
          <a:p>
            <a:pPr algn="l" eaLnBrk="1" hangingPunct="1">
              <a:buFontTx/>
              <a:buChar char="•"/>
            </a:pPr>
            <a:r>
              <a:rPr lang="en-US" sz="1800">
                <a:latin typeface="Arial" charset="0"/>
              </a:rPr>
              <a:t>Why is this important?</a:t>
            </a:r>
          </a:p>
          <a:p>
            <a:pPr lvl="1" algn="l" eaLnBrk="1" hangingPunct="1">
              <a:buFontTx/>
              <a:buChar char="–"/>
            </a:pPr>
            <a:r>
              <a:rPr lang="en-US" sz="1600">
                <a:latin typeface="Arial" charset="0"/>
              </a:rPr>
              <a:t>QPF (quantitative precipitation forecasting – where, when, and how much precip to forecast?)</a:t>
            </a:r>
          </a:p>
          <a:p>
            <a:pPr lvl="1" algn="l" eaLnBrk="1" hangingPunct="1">
              <a:buFontTx/>
              <a:buChar char="–"/>
            </a:pPr>
            <a:r>
              <a:rPr lang="en-US" sz="1600">
                <a:latin typeface="Arial" charset="0"/>
              </a:rPr>
              <a:t>Summertime QPF skill is still quite low:</a:t>
            </a:r>
          </a:p>
          <a:p>
            <a:pPr lvl="1" algn="l" eaLnBrk="1" hangingPunct="1">
              <a:buFontTx/>
              <a:buChar char="–"/>
            </a:pPr>
            <a:r>
              <a:rPr lang="en-US" sz="1600">
                <a:latin typeface="Arial" charset="0"/>
              </a:rPr>
              <a:t>Note that the Threat Score is defined as:</a:t>
            </a:r>
          </a:p>
          <a:p>
            <a:pPr lvl="1" algn="l" eaLnBrk="1" hangingPunct="1"/>
            <a:r>
              <a:rPr lang="en-US" sz="1600">
                <a:latin typeface="Arial" charset="0"/>
              </a:rPr>
              <a:t>TS = A</a:t>
            </a:r>
            <a:r>
              <a:rPr lang="en-US" sz="1600" baseline="-25000">
                <a:latin typeface="Arial" charset="0"/>
              </a:rPr>
              <a:t>c</a:t>
            </a:r>
            <a:r>
              <a:rPr lang="en-US" sz="1600">
                <a:latin typeface="Arial" charset="0"/>
              </a:rPr>
              <a:t>/(A</a:t>
            </a:r>
            <a:r>
              <a:rPr lang="en-US" sz="1600" baseline="-25000">
                <a:latin typeface="Arial" charset="0"/>
              </a:rPr>
              <a:t>f</a:t>
            </a:r>
            <a:r>
              <a:rPr lang="en-US" sz="1600">
                <a:latin typeface="Arial" charset="0"/>
              </a:rPr>
              <a:t>+A</a:t>
            </a:r>
            <a:r>
              <a:rPr lang="en-US" sz="1600" baseline="-25000">
                <a:latin typeface="Arial" charset="0"/>
              </a:rPr>
              <a:t>o</a:t>
            </a:r>
            <a:r>
              <a:rPr lang="en-US" sz="1600">
                <a:latin typeface="Arial" charset="0"/>
              </a:rPr>
              <a:t>-A</a:t>
            </a:r>
            <a:r>
              <a:rPr lang="en-US" sz="1600" baseline="-25000">
                <a:latin typeface="Arial" charset="0"/>
              </a:rPr>
              <a:t>c</a:t>
            </a:r>
            <a:r>
              <a:rPr lang="en-US" sz="1600">
                <a:latin typeface="Arial" charset="0"/>
              </a:rPr>
              <a:t>)</a:t>
            </a:r>
          </a:p>
          <a:p>
            <a:pPr lvl="1" algn="l" eaLnBrk="1" hangingPunct="1"/>
            <a:r>
              <a:rPr lang="en-US" sz="1600">
                <a:latin typeface="Arial" charset="0"/>
              </a:rPr>
              <a:t>Where:</a:t>
            </a:r>
          </a:p>
          <a:p>
            <a:pPr lvl="1" algn="l" eaLnBrk="1" hangingPunct="1"/>
            <a:r>
              <a:rPr lang="en-US" sz="1600">
                <a:latin typeface="Arial" charset="0"/>
              </a:rPr>
              <a:t>A</a:t>
            </a:r>
            <a:r>
              <a:rPr lang="en-US" sz="1600" baseline="-25000">
                <a:latin typeface="Arial" charset="0"/>
              </a:rPr>
              <a:t>f </a:t>
            </a:r>
            <a:r>
              <a:rPr lang="en-US" sz="1600">
                <a:latin typeface="Arial" charset="0"/>
              </a:rPr>
              <a:t>= area of precip forecast</a:t>
            </a:r>
          </a:p>
          <a:p>
            <a:pPr lvl="1" algn="l" eaLnBrk="1" hangingPunct="1"/>
            <a:r>
              <a:rPr lang="en-US" sz="1600">
                <a:latin typeface="Arial" charset="0"/>
              </a:rPr>
              <a:t>A</a:t>
            </a:r>
            <a:r>
              <a:rPr lang="en-US" sz="1600" baseline="-25000">
                <a:latin typeface="Arial" charset="0"/>
              </a:rPr>
              <a:t>o</a:t>
            </a:r>
            <a:r>
              <a:rPr lang="en-US" sz="1600">
                <a:latin typeface="Arial" charset="0"/>
              </a:rPr>
              <a:t> = area of observed precip</a:t>
            </a:r>
          </a:p>
          <a:p>
            <a:pPr lvl="1" algn="l" eaLnBrk="1" hangingPunct="1"/>
            <a:r>
              <a:rPr lang="en-US" sz="1600">
                <a:latin typeface="Arial" charset="0"/>
              </a:rPr>
              <a:t>A</a:t>
            </a:r>
            <a:r>
              <a:rPr lang="en-US" sz="1600" baseline="-25000">
                <a:latin typeface="Arial" charset="0"/>
              </a:rPr>
              <a:t>c</a:t>
            </a:r>
            <a:r>
              <a:rPr lang="en-US" sz="1600">
                <a:latin typeface="Arial" charset="0"/>
              </a:rPr>
              <a:t> = area correctly forecast (overlap area)</a:t>
            </a:r>
          </a:p>
          <a:p>
            <a:pPr lvl="1" algn="l" eaLnBrk="1" hangingPunct="1"/>
            <a:endParaRPr lang="en-US" sz="1600">
              <a:latin typeface="Arial" charset="0"/>
            </a:endParaRPr>
          </a:p>
          <a:p>
            <a:pPr lvl="1" algn="l" eaLnBrk="1" hangingPunct="1"/>
            <a:r>
              <a:rPr lang="en-US" sz="1600">
                <a:latin typeface="Arial" charset="0"/>
              </a:rPr>
              <a:t>So if TS is small, forecast is bad</a:t>
            </a:r>
          </a:p>
          <a:p>
            <a:pPr lvl="1" algn="l" eaLnBrk="1" hangingPunct="1"/>
            <a:r>
              <a:rPr lang="en-US" sz="1600">
                <a:latin typeface="Arial" charset="0"/>
              </a:rPr>
              <a:t>If TS = 1, it was perfect</a:t>
            </a:r>
          </a:p>
        </p:txBody>
      </p:sp>
      <p:pic>
        <p:nvPicPr>
          <p:cNvPr id="307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24000"/>
            <a:ext cx="354647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9"/>
          <p:cNvSpPr txBox="1">
            <a:spLocks noChangeArrowheads="1"/>
          </p:cNvSpPr>
          <p:nvPr/>
        </p:nvSpPr>
        <p:spPr bwMode="auto">
          <a:xfrm>
            <a:off x="5638800" y="1295400"/>
            <a:ext cx="3352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From Olson et al. (95, wea forecasting)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04800" y="2209800"/>
            <a:ext cx="19812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Where are the clouds along the sea breeze front forming?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/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We still have much to learn about CI</a:t>
            </a:r>
          </a:p>
        </p:txBody>
      </p:sp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3733800" y="6248400"/>
            <a:ext cx="472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From Wakimoto and Atkins (94, mwr)</a:t>
            </a:r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"/>
            <a:ext cx="6477000" cy="591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52400" y="304800"/>
            <a:ext cx="83820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So, boundary layer convergence zones are important for CI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But what controls the strength and depth of vertical motion along a boundary?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What controls the variability of forcing along the boundary?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52400" y="304800"/>
            <a:ext cx="838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Cold pools and environmental shear may be important….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14400"/>
            <a:ext cx="4897438" cy="582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52400" y="304800"/>
            <a:ext cx="838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4"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Ziegler and Rasmussen 98 - MWR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990600"/>
            <a:ext cx="45275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342900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338" y="0"/>
            <a:ext cx="751964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137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Wakimoto</a:t>
            </a:r>
            <a:r>
              <a:rPr lang="en-US" dirty="0" smtClean="0"/>
              <a:t> and </a:t>
            </a:r>
            <a:r>
              <a:rPr lang="en-US" dirty="0" err="1" smtClean="0"/>
              <a:t>Murphey</a:t>
            </a:r>
            <a:r>
              <a:rPr lang="en-US" dirty="0" smtClean="0"/>
              <a:t> – 2010 - MWR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5029200"/>
            <a:ext cx="190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would a schematic diagram of this last paragraph look like??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283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54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Wakimoto</a:t>
            </a:r>
            <a:r>
              <a:rPr lang="en-US" dirty="0" smtClean="0"/>
              <a:t> and </a:t>
            </a:r>
            <a:r>
              <a:rPr lang="en-US" dirty="0" err="1" smtClean="0"/>
              <a:t>Murphey</a:t>
            </a:r>
            <a:r>
              <a:rPr lang="en-US" dirty="0" smtClean="0"/>
              <a:t> – 2010 – MWR</a:t>
            </a:r>
          </a:p>
          <a:p>
            <a:endParaRPr lang="en-US" dirty="0"/>
          </a:p>
          <a:p>
            <a:r>
              <a:rPr lang="en-US" dirty="0" smtClean="0"/>
              <a:t>CI cases: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867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Null case diagram?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914400"/>
            <a:ext cx="9144000" cy="42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93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001000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381000" y="1219200"/>
            <a:ext cx="1828800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From Wakimoto et al. (2006 – MWR) – IHOP data</a:t>
            </a:r>
          </a:p>
          <a:p>
            <a:pPr eaLnBrk="1" hangingPunct="1">
              <a:spcBef>
                <a:spcPct val="50000"/>
              </a:spcBef>
            </a:pPr>
            <a:endParaRPr lang="en-US" sz="1400"/>
          </a:p>
          <a:p>
            <a:pPr eaLnBrk="1" hangingPunct="1">
              <a:spcBef>
                <a:spcPct val="50000"/>
              </a:spcBef>
            </a:pPr>
            <a:r>
              <a:rPr lang="en-US" sz="1400"/>
              <a:t>Analysis of CI at cf/dl triple point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/>
              <a:t>Notice CI DOES NOT happen at triple point…, why not?</a:t>
            </a: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0"/>
            <a:ext cx="614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0" y="3886200"/>
            <a:ext cx="1828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From Wakimoto et al. (2006 – MWR)</a:t>
            </a: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038975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1600200" y="5105400"/>
            <a:ext cx="693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Notice the double dryline structure – enhanced W at triple point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589838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0"/>
            <a:ext cx="7772400" cy="1066800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</a:rPr>
              <a:t>Convection Initiation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219200"/>
            <a:ext cx="9144000" cy="4267200"/>
          </a:xfrm>
        </p:spPr>
        <p:txBody>
          <a:bodyPr/>
          <a:lstStyle/>
          <a:p>
            <a:pPr algn="l" eaLnBrk="1" hangingPunct="1">
              <a:buFontTx/>
              <a:buChar char="•"/>
            </a:pPr>
            <a:r>
              <a:rPr lang="en-US" sz="1800">
                <a:latin typeface="Arial" charset="0"/>
              </a:rPr>
              <a:t>Convection initiation – </a:t>
            </a:r>
            <a:r>
              <a:rPr lang="en-US" sz="1800" u="sng">
                <a:latin typeface="Arial" charset="0"/>
              </a:rPr>
              <a:t>where</a:t>
            </a:r>
            <a:r>
              <a:rPr lang="en-US" sz="1800">
                <a:latin typeface="Arial" charset="0"/>
              </a:rPr>
              <a:t> and </a:t>
            </a:r>
            <a:r>
              <a:rPr lang="en-US" sz="1800" u="sng">
                <a:latin typeface="Arial" charset="0"/>
              </a:rPr>
              <a:t>when</a:t>
            </a:r>
            <a:r>
              <a:rPr lang="en-US" sz="1800">
                <a:latin typeface="Arial" charset="0"/>
              </a:rPr>
              <a:t> will moist convection initiate</a:t>
            </a:r>
          </a:p>
          <a:p>
            <a:pPr algn="l" eaLnBrk="1" hangingPunct="1">
              <a:buFontTx/>
              <a:buChar char="•"/>
            </a:pPr>
            <a:r>
              <a:rPr lang="en-US" sz="1800">
                <a:latin typeface="Arial" charset="0"/>
              </a:rPr>
              <a:t>Why is this important?</a:t>
            </a:r>
          </a:p>
          <a:p>
            <a:pPr lvl="1" algn="l" eaLnBrk="1" hangingPunct="1">
              <a:buFontTx/>
              <a:buChar char="–"/>
            </a:pPr>
            <a:r>
              <a:rPr lang="en-US" sz="1600">
                <a:latin typeface="Arial" charset="0"/>
              </a:rPr>
              <a:t>Severe weather forecasting (tornadoes, hail, high winds, lightning, flash floods)</a:t>
            </a:r>
          </a:p>
          <a:p>
            <a:pPr lvl="1" algn="l" eaLnBrk="1" hangingPunct="1">
              <a:buFontTx/>
              <a:buChar char="–"/>
            </a:pPr>
            <a:r>
              <a:rPr lang="en-US" sz="1600">
                <a:latin typeface="Arial" charset="0"/>
              </a:rPr>
              <a:t>Hydrology</a:t>
            </a:r>
          </a:p>
          <a:p>
            <a:pPr algn="l" eaLnBrk="1" hangingPunct="1">
              <a:buFontTx/>
              <a:buChar char="•"/>
            </a:pPr>
            <a:r>
              <a:rPr lang="en-US" sz="1800">
                <a:latin typeface="Arial" charset="0"/>
              </a:rPr>
              <a:t>First studied in the early 80</a:t>
            </a:r>
            <a:r>
              <a:rPr lang="ja-JP" altLang="en-US" sz="1800">
                <a:latin typeface="Arial" charset="0"/>
              </a:rPr>
              <a:t>’</a:t>
            </a:r>
            <a:r>
              <a:rPr lang="en-US" sz="1800">
                <a:latin typeface="Arial" charset="0"/>
              </a:rPr>
              <a:t>s in support of nowcast efforts for microburst occurrence near airports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0" y="304800"/>
            <a:ext cx="31242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400"/>
              <a:t>Notice all the different thinlines in the radar data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400"/>
              <a:t>Authors attribute CI to enhanced easterly flow east of dryline enhancing convergence and therefore w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400"/>
              <a:t>Also note significant along-line variability… why to clouds form at specific locations along boundary?</a:t>
            </a:r>
          </a:p>
        </p:txBody>
      </p:sp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76200"/>
            <a:ext cx="5783262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0" y="5410200"/>
            <a:ext cx="9067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400"/>
              <a:t>Notice misocyclones along dryline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400"/>
              <a:t>Relationship to vertical velocity maxima?</a:t>
            </a:r>
          </a:p>
          <a:p>
            <a:pPr eaLnBrk="1" hangingPunct="1">
              <a:spcBef>
                <a:spcPct val="50000"/>
              </a:spcBef>
            </a:pPr>
            <a:endParaRPr lang="en-US" sz="1400"/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0"/>
            <a:ext cx="8070850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76200" y="4419600"/>
            <a:ext cx="90678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Murphy et al. 06 – MWR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400"/>
              <a:t>Misocyclones create along-line variability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400"/>
              <a:t>Enhanced convergence and moisture north of circulation – CI location?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400"/>
              <a:t>They are also incipient circulations for nonsupercell tornadoes…., more on this later in the tornado section</a:t>
            </a:r>
          </a:p>
          <a:p>
            <a:pPr eaLnBrk="1" hangingPunct="1">
              <a:spcBef>
                <a:spcPct val="50000"/>
              </a:spcBef>
            </a:pPr>
            <a:endParaRPr lang="en-US" sz="1400"/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0" y="6400800"/>
            <a:ext cx="74676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 Marquis et al. 2007 - MWR</a:t>
            </a:r>
          </a:p>
          <a:p>
            <a:pPr eaLnBrk="1" hangingPunct="1">
              <a:spcBef>
                <a:spcPct val="50000"/>
              </a:spcBef>
            </a:pPr>
            <a:endParaRPr lang="en-US" sz="1400"/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467600" cy="638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52400" y="457200"/>
            <a:ext cx="3505200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 Marquis et al. 2007 – MWR</a:t>
            </a:r>
          </a:p>
          <a:p>
            <a:pPr eaLnBrk="1" hangingPunct="1">
              <a:spcBef>
                <a:spcPct val="50000"/>
              </a:spcBef>
            </a:pPr>
            <a:endParaRPr lang="en-US" sz="1400"/>
          </a:p>
          <a:p>
            <a:pPr eaLnBrk="1" hangingPunct="1">
              <a:spcBef>
                <a:spcPct val="50000"/>
              </a:spcBef>
            </a:pPr>
            <a:endParaRPr lang="en-US" sz="1400"/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400"/>
              <a:t>Note how the misocyclones discontinuously distort the boundary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400"/>
              <a:t>Produced as stair-step pattern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400"/>
              <a:t>Misocyclones were observed to merge together – producing larger misocyclones.</a:t>
            </a:r>
          </a:p>
          <a:p>
            <a:pPr eaLnBrk="1" hangingPunct="1">
              <a:spcBef>
                <a:spcPct val="50000"/>
              </a:spcBef>
            </a:pPr>
            <a:endParaRPr lang="en-US" sz="140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33400"/>
            <a:ext cx="45434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6400800"/>
            <a:ext cx="74676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 MWR - 2006</a:t>
            </a:r>
          </a:p>
          <a:p>
            <a:pPr eaLnBrk="1" hangingPunct="1">
              <a:spcBef>
                <a:spcPct val="50000"/>
              </a:spcBef>
            </a:pPr>
            <a:endParaRPr lang="en-US" sz="1400"/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7239000" cy="661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76200" y="6096000"/>
            <a:ext cx="746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 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3820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81000" y="6248400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Xue et al. 2006 - MWR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76200" y="6096000"/>
            <a:ext cx="746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 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750"/>
            <a:ext cx="80772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6096000" y="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MWR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85800" y="2971800"/>
            <a:ext cx="31242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066800" y="2133600"/>
            <a:ext cx="10668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14400" y="1371600"/>
            <a:ext cx="2971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219200" y="4572000"/>
            <a:ext cx="685800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3" name="TextBox 20"/>
          <p:cNvSpPr txBox="1">
            <a:spLocks noChangeArrowheads="1"/>
          </p:cNvSpPr>
          <p:nvPr/>
        </p:nvSpPr>
        <p:spPr bwMode="auto">
          <a:xfrm>
            <a:off x="609600" y="4416425"/>
            <a:ext cx="685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HCRs</a:t>
            </a:r>
          </a:p>
        </p:txBody>
      </p:sp>
      <p:sp>
        <p:nvSpPr>
          <p:cNvPr id="26634" name="TextBox 21"/>
          <p:cNvSpPr txBox="1">
            <a:spLocks noChangeArrowheads="1"/>
          </p:cNvSpPr>
          <p:nvPr/>
        </p:nvSpPr>
        <p:spPr bwMode="auto">
          <a:xfrm>
            <a:off x="0" y="26670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Gravity</a:t>
            </a:r>
          </a:p>
          <a:p>
            <a:pPr eaLnBrk="1" hangingPunct="1"/>
            <a:r>
              <a:rPr lang="en-US" sz="1400"/>
              <a:t>waves</a:t>
            </a:r>
          </a:p>
        </p:txBody>
      </p:sp>
      <p:sp>
        <p:nvSpPr>
          <p:cNvPr id="26635" name="TextBox 22"/>
          <p:cNvSpPr txBox="1">
            <a:spLocks noChangeArrowheads="1"/>
          </p:cNvSpPr>
          <p:nvPr/>
        </p:nvSpPr>
        <p:spPr bwMode="auto">
          <a:xfrm>
            <a:off x="0" y="1066800"/>
            <a:ext cx="106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Outflow boundary</a:t>
            </a:r>
          </a:p>
        </p:txBody>
      </p:sp>
      <p:sp>
        <p:nvSpPr>
          <p:cNvPr id="26636" name="TextBox 23"/>
          <p:cNvSpPr txBox="1">
            <a:spLocks noChangeArrowheads="1"/>
          </p:cNvSpPr>
          <p:nvPr/>
        </p:nvSpPr>
        <p:spPr bwMode="auto">
          <a:xfrm>
            <a:off x="304800" y="2133600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dryline</a:t>
            </a:r>
          </a:p>
        </p:txBody>
      </p:sp>
      <p:sp>
        <p:nvSpPr>
          <p:cNvPr id="26637" name="TextBox 24"/>
          <p:cNvSpPr txBox="1">
            <a:spLocks noChangeArrowheads="1"/>
          </p:cNvSpPr>
          <p:nvPr/>
        </p:nvSpPr>
        <p:spPr bwMode="auto">
          <a:xfrm>
            <a:off x="0" y="5029200"/>
            <a:ext cx="11430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How are these boundaries involved with CI?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6200" y="6096000"/>
            <a:ext cx="746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 </a:t>
            </a: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0" y="5105400"/>
            <a:ext cx="40386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BAMS – </a:t>
            </a:r>
          </a:p>
          <a:p>
            <a:pPr eaLnBrk="1" hangingPunct="1">
              <a:spcBef>
                <a:spcPct val="50000"/>
              </a:spcBef>
            </a:pPr>
            <a:r>
              <a:rPr lang="en-US"/>
              <a:t>December 2007</a:t>
            </a:r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594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76200" y="6096000"/>
            <a:ext cx="746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 </a:t>
            </a: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381000" y="6248400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Browning et al. 2007 - BAMS</a:t>
            </a:r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85800"/>
            <a:ext cx="5821363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0" y="762000"/>
            <a:ext cx="31242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Project hypothesis:</a:t>
            </a:r>
          </a:p>
          <a:p>
            <a:pPr eaLnBrk="1" hangingPunct="1">
              <a:spcBef>
                <a:spcPct val="50000"/>
              </a:spcBef>
            </a:pPr>
            <a:r>
              <a:rPr lang="en-US"/>
              <a:t>CI will occur where lid is weaker or where boundary layer convection/forced lifting can eliminate it.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3624263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19200"/>
            <a:ext cx="3662363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" y="228600"/>
            <a:ext cx="88392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Both figures are from Wilson and Schreiber (86, mwr)</a:t>
            </a:r>
          </a:p>
          <a:p>
            <a:pPr eaLnBrk="1" hangingPunct="1">
              <a:spcBef>
                <a:spcPct val="50000"/>
              </a:spcBef>
            </a:pPr>
            <a:r>
              <a:rPr lang="en-US"/>
              <a:t>Note the random nature of thunderstorm initiation locations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76200" y="6096000"/>
            <a:ext cx="746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 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381000" y="6248400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Browning et al. 2007 - BAMS</a:t>
            </a:r>
          </a:p>
        </p:txBody>
      </p: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152400" y="1143000"/>
            <a:ext cx="31242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Radar data of a lid and developing convection</a:t>
            </a:r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r>
              <a:rPr lang="en-US"/>
              <a:t>Q:  How is the radar observing the lid?  What is the scattering source?</a:t>
            </a:r>
          </a:p>
        </p:txBody>
      </p:sp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"/>
            <a:ext cx="5370513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76200" y="6096000"/>
            <a:ext cx="746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 </a:t>
            </a: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381000" y="457200"/>
            <a:ext cx="838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There are many, many more studies on the subject of CI…, bottom line, we still have much to learn.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152400" y="228600"/>
            <a:ext cx="403860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Relative to boundaries, however, their occurrence is not random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What types of </a:t>
            </a:r>
            <a:r>
              <a:rPr lang="ja-JP" altLang="en-US"/>
              <a:t>“</a:t>
            </a:r>
            <a:r>
              <a:rPr lang="en-US"/>
              <a:t>boundaries</a:t>
            </a:r>
            <a:r>
              <a:rPr lang="ja-JP" altLang="en-US"/>
              <a:t>”</a:t>
            </a:r>
            <a:r>
              <a:rPr lang="en-US"/>
              <a:t> are there?</a:t>
            </a:r>
          </a:p>
        </p:txBody>
      </p:sp>
      <p:pic>
        <p:nvPicPr>
          <p:cNvPr id="614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1000"/>
            <a:ext cx="43910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1066800" y="6324600"/>
            <a:ext cx="338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Wilson and Schreiber (86, mwr)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52400" y="228600"/>
            <a:ext cx="13716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Sea breeze fronts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HCRs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Gust fronts</a:t>
            </a:r>
          </a:p>
        </p:txBody>
      </p:sp>
      <p:pic>
        <p:nvPicPr>
          <p:cNvPr id="7171" name="Picture 6" descr="2august_ca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7439025" cy="65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0" y="457200"/>
            <a:ext cx="13716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Troughs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Dryline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/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/>
          </a:p>
          <a:p>
            <a:pPr eaLnBrk="1" hangingPunct="1">
              <a:spcBef>
                <a:spcPct val="50000"/>
              </a:spcBef>
            </a:pPr>
            <a:r>
              <a:rPr lang="en-US" sz="1400"/>
              <a:t>From Wakimoto et al. (98, mwr)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77825"/>
            <a:ext cx="770096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457200"/>
            <a:ext cx="8991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Boundaries in the boundary layer created by non homogeneous surfaces or surface conditions:</a:t>
            </a:r>
          </a:p>
        </p:txBody>
      </p:sp>
      <p:graphicFrame>
        <p:nvGraphicFramePr>
          <p:cNvPr id="82982" name="Group 38"/>
          <p:cNvGraphicFramePr>
            <a:graphicFrameLocks noGrp="1"/>
          </p:cNvGraphicFramePr>
          <p:nvPr/>
        </p:nvGraphicFramePr>
        <p:xfrm>
          <a:off x="1524000" y="1397000"/>
          <a:ext cx="6096000" cy="3362462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</a:tblGrid>
              <a:tr h="507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Low albedo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High albedo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7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Low soil moisture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High soil moisture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7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Small friction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Large friction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8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Low soil thermal capacity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High soil thermal capacity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7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Low elevation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High elevation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7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Urban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Rural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42" name="Text Box 39"/>
          <p:cNvSpPr txBox="1">
            <a:spLocks noChangeArrowheads="1"/>
          </p:cNvSpPr>
          <p:nvPr/>
        </p:nvSpPr>
        <p:spPr bwMode="auto">
          <a:xfrm>
            <a:off x="152400" y="4876800"/>
            <a:ext cx="83820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Also: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cloud/no cloud boundaries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Cold fronts, warm fronts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0" y="457200"/>
            <a:ext cx="899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Topographically induced (DCZ)     from Wilson et al. (92, mwr)</a:t>
            </a:r>
          </a:p>
        </p:txBody>
      </p:sp>
      <p:graphicFrame>
        <p:nvGraphicFramePr>
          <p:cNvPr id="1026" name="Object 28"/>
          <p:cNvGraphicFramePr>
            <a:graphicFrameLocks noChangeAspect="1"/>
          </p:cNvGraphicFramePr>
          <p:nvPr/>
        </p:nvGraphicFramePr>
        <p:xfrm>
          <a:off x="762000" y="881063"/>
          <a:ext cx="7767638" cy="597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Image" r:id="rId4" imgW="10958730" imgH="8431746" progId="Photoshop.Image.8">
                  <p:embed/>
                </p:oleObj>
              </mc:Choice>
              <mc:Fallback>
                <p:oleObj name="Image" r:id="rId4" imgW="10958730" imgH="8431746" progId="Photoshop.Image.8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881063"/>
                        <a:ext cx="7767638" cy="597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76200" y="166688"/>
            <a:ext cx="358140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So, given an environment supportive of deep convection (often created by larger-scale forcing), boundaries are preferred locations of CI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But….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Not all boundaries initiate convection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Where along the boundary will convection initiate?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Sometimes, boundaries will need to interact: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85800"/>
            <a:ext cx="5191125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3733800" y="6248400"/>
            <a:ext cx="472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From Wakimoto and Atkins (94, mwr)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17587</TotalTime>
  <Words>813</Words>
  <Application>Microsoft Macintosh PowerPoint</Application>
  <PresentationFormat>On-screen Show (4:3)</PresentationFormat>
  <Paragraphs>150</Paragraphs>
  <Slides>31</Slides>
  <Notes>31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Default Design</vt:lpstr>
      <vt:lpstr>Image</vt:lpstr>
      <vt:lpstr>Convection Initiation</vt:lpstr>
      <vt:lpstr>Convection Initiation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Fronts</dc:title>
  <dc:creator>nta12290</dc:creator>
  <cp:lastModifiedBy>OIT OIT</cp:lastModifiedBy>
  <cp:revision>44</cp:revision>
  <dcterms:created xsi:type="dcterms:W3CDTF">2005-12-16T15:45:54Z</dcterms:created>
  <dcterms:modified xsi:type="dcterms:W3CDTF">2013-02-12T14:55:16Z</dcterms:modified>
</cp:coreProperties>
</file>