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Default Extension="gif" ContentType="image/gif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64" r:id="rId5"/>
    <p:sldId id="271" r:id="rId6"/>
    <p:sldId id="259" r:id="rId7"/>
    <p:sldId id="260" r:id="rId8"/>
    <p:sldId id="266" r:id="rId9"/>
    <p:sldId id="265" r:id="rId10"/>
    <p:sldId id="262" r:id="rId11"/>
    <p:sldId id="267" r:id="rId12"/>
    <p:sldId id="263" r:id="rId13"/>
    <p:sldId id="261" r:id="rId14"/>
    <p:sldId id="273" r:id="rId15"/>
    <p:sldId id="274" r:id="rId16"/>
    <p:sldId id="275" r:id="rId17"/>
    <p:sldId id="276" r:id="rId18"/>
    <p:sldId id="272" r:id="rId19"/>
    <p:sldId id="268" r:id="rId20"/>
    <p:sldId id="269" r:id="rId21"/>
    <p:sldId id="270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2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727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727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27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27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AB3B003-BE38-4B41-AD78-12CB87FA1E3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AC6C48-67D9-44CD-81B0-4129906A1695}" type="slidenum">
              <a:rPr lang="en-US"/>
              <a:pPr/>
              <a:t>1</a:t>
            </a:fld>
            <a:endParaRPr lang="en-US"/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E70A78-6DC8-453A-9E3D-EDD5D90FD67F}" type="slidenum">
              <a:rPr lang="en-US"/>
              <a:pPr/>
              <a:t>10</a:t>
            </a:fld>
            <a:endParaRPr lang="en-US"/>
          </a:p>
        </p:txBody>
      </p:sp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390B95-158C-448B-AC53-946EED1004B8}" type="slidenum">
              <a:rPr lang="en-US"/>
              <a:pPr/>
              <a:t>11</a:t>
            </a:fld>
            <a:endParaRPr lang="en-US"/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44A7E2-5EFB-4248-81C6-A2A34664D86C}" type="slidenum">
              <a:rPr lang="en-US"/>
              <a:pPr/>
              <a:t>12</a:t>
            </a:fld>
            <a:endParaRPr lang="en-US"/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76DD62B-1AF1-4F93-B621-011E6AEB7E63}" type="slidenum">
              <a:rPr lang="en-US"/>
              <a:pPr/>
              <a:t>13</a:t>
            </a:fld>
            <a:endParaRPr lang="en-US"/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76DD62B-1AF1-4F93-B621-011E6AEB7E63}" type="slidenum">
              <a:rPr lang="en-US"/>
              <a:pPr/>
              <a:t>14</a:t>
            </a:fld>
            <a:endParaRPr lang="en-US"/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76DD62B-1AF1-4F93-B621-011E6AEB7E63}" type="slidenum">
              <a:rPr lang="en-US"/>
              <a:pPr/>
              <a:t>15</a:t>
            </a:fld>
            <a:endParaRPr lang="en-US"/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76DD62B-1AF1-4F93-B621-011E6AEB7E63}" type="slidenum">
              <a:rPr lang="en-US"/>
              <a:pPr/>
              <a:t>16</a:t>
            </a:fld>
            <a:endParaRPr lang="en-US"/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76DD62B-1AF1-4F93-B621-011E6AEB7E63}" type="slidenum">
              <a:rPr lang="en-US"/>
              <a:pPr/>
              <a:t>17</a:t>
            </a:fld>
            <a:endParaRPr lang="en-US"/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8393333-4824-4CD2-849D-71F02667FFDD}" type="slidenum">
              <a:rPr lang="en-US"/>
              <a:pPr/>
              <a:t>18</a:t>
            </a:fld>
            <a:endParaRPr lang="en-US"/>
          </a:p>
        </p:txBody>
      </p:sp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6E8CFF-FDC3-4B5E-AFF3-BB34BE163E54}" type="slidenum">
              <a:rPr lang="en-US"/>
              <a:pPr/>
              <a:t>19</a:t>
            </a:fld>
            <a:endParaRPr lang="en-US"/>
          </a:p>
        </p:txBody>
      </p:sp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0DC809-5FDB-49DC-95E3-0AF9D0AE2D93}" type="slidenum">
              <a:rPr lang="en-US"/>
              <a:pPr/>
              <a:t>2</a:t>
            </a:fld>
            <a:endParaRPr lang="en-US"/>
          </a:p>
        </p:txBody>
      </p:sp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FC7797C-0A55-4070-8586-2A0461C84CFF}" type="slidenum">
              <a:rPr lang="en-US"/>
              <a:pPr/>
              <a:t>20</a:t>
            </a:fld>
            <a:endParaRPr lang="en-US"/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3F3D48-B72A-4380-82A2-DFA58DBA8D68}" type="slidenum">
              <a:rPr lang="en-US"/>
              <a:pPr/>
              <a:t>21</a:t>
            </a:fld>
            <a:endParaRPr lang="en-US"/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D6A9B4-6F5B-47EC-9EC2-076727BE1ECE}" type="slidenum">
              <a:rPr lang="en-US"/>
              <a:pPr/>
              <a:t>3</a:t>
            </a:fld>
            <a:endParaRPr lang="en-US"/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60F878-7333-4D15-A264-04793F0C0E62}" type="slidenum">
              <a:rPr lang="en-US"/>
              <a:pPr/>
              <a:t>4</a:t>
            </a:fld>
            <a:endParaRPr lang="en-US"/>
          </a:p>
        </p:txBody>
      </p:sp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559E91-2F46-4E0A-AD65-E17A7B29FA30}" type="slidenum">
              <a:rPr lang="en-US"/>
              <a:pPr/>
              <a:t>5</a:t>
            </a:fld>
            <a:endParaRPr lang="en-US"/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F43226-BF93-421F-A9E3-1D35B21B3617}" type="slidenum">
              <a:rPr lang="en-US"/>
              <a:pPr/>
              <a:t>6</a:t>
            </a:fld>
            <a:endParaRPr lang="en-US"/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BF351C-B3E7-4755-9B06-1437D7CE123F}" type="slidenum">
              <a:rPr lang="en-US"/>
              <a:pPr/>
              <a:t>7</a:t>
            </a:fld>
            <a:endParaRPr lang="en-US"/>
          </a:p>
        </p:txBody>
      </p:sp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ED6F48-6C0C-455A-B9B1-F2B5C3B04D8D}" type="slidenum">
              <a:rPr lang="en-US"/>
              <a:pPr/>
              <a:t>8</a:t>
            </a:fld>
            <a:endParaRPr lang="en-US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4A15FB-D88A-4129-A2E8-3C33552E8F0C}" type="slidenum">
              <a:rPr lang="en-US"/>
              <a:pPr/>
              <a:t>9</a:t>
            </a:fld>
            <a:endParaRPr lang="en-US"/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D87CE1-F174-41FB-90A8-72279E99BF6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57C4CD-59CB-464A-8261-E41C18727AA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968D8E-B607-42DB-840B-430458FFE39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407776-CF56-4C57-BA3C-C24ABAEA7EA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F2EF4D-DC62-441B-AAF8-97F81A237FF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8AA40F-7FDF-42AA-B1BF-8EFC68CC607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6009F5-C595-4603-95AC-3D88D871435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DB0F68-6381-437B-B9C0-37B30E3B053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2DE5F8-23BE-4BC3-A5BD-2AF31DE8A45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EFDAA6-BAF5-440C-B2E5-52AFAEEA731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3D3414-7971-4EF0-A22D-7093C6C64CD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83FED4A-299D-4B3A-924F-3FFA8D7896A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gif"/><Relationship Id="rId4" Type="http://schemas.openxmlformats.org/officeDocument/2006/relationships/image" Target="../media/image24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gif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0"/>
            <a:ext cx="7772400" cy="1470025"/>
          </a:xfrm>
        </p:spPr>
        <p:txBody>
          <a:bodyPr/>
          <a:lstStyle/>
          <a:p>
            <a:r>
              <a:rPr lang="en-US" sz="3200"/>
              <a:t>Boundary Layer Convection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1219200"/>
            <a:ext cx="9144000" cy="1371600"/>
          </a:xfrm>
        </p:spPr>
        <p:txBody>
          <a:bodyPr/>
          <a:lstStyle/>
          <a:p>
            <a:pPr algn="l">
              <a:buFontTx/>
              <a:buChar char="•"/>
            </a:pPr>
            <a:r>
              <a:rPr lang="en-US" sz="2400"/>
              <a:t>Convection in the boundary layer occurs to transport heat moisture, and momentum from surface to free atmosphere</a:t>
            </a:r>
          </a:p>
          <a:p>
            <a:pPr algn="l">
              <a:buFontTx/>
              <a:buChar char="•"/>
            </a:pPr>
            <a:r>
              <a:rPr lang="en-US" sz="2400"/>
              <a:t>Two common scenarios:</a:t>
            </a:r>
          </a:p>
        </p:txBody>
      </p:sp>
      <p:pic>
        <p:nvPicPr>
          <p:cNvPr id="2053" name="Picture 5" descr="heat_fund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276600"/>
            <a:ext cx="4019550" cy="1800225"/>
          </a:xfrm>
          <a:prstGeom prst="rect">
            <a:avLst/>
          </a:prstGeom>
          <a:noFill/>
        </p:spPr>
      </p:pic>
      <p:pic>
        <p:nvPicPr>
          <p:cNvPr id="2054" name="Picture 6" descr="bl_conv_scen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3581400"/>
            <a:ext cx="3914775" cy="1085850"/>
          </a:xfrm>
          <a:prstGeom prst="rect">
            <a:avLst/>
          </a:prstGeom>
          <a:noFill/>
        </p:spPr>
      </p:pic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228600" y="5410200"/>
            <a:ext cx="8458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1)  Daytime solar heating			2) cold-air outbreaks, lake effect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76200" y="0"/>
            <a:ext cx="8991600" cy="2209800"/>
          </a:xfrm>
        </p:spPr>
        <p:txBody>
          <a:bodyPr/>
          <a:lstStyle/>
          <a:p>
            <a:r>
              <a:rPr lang="en-US" sz="2400"/>
              <a:t>Convective Structures</a:t>
            </a:r>
          </a:p>
          <a:p>
            <a:pPr algn="l"/>
            <a:r>
              <a:rPr lang="en-US" sz="1600"/>
              <a:t>2)  Open cell convection</a:t>
            </a:r>
          </a:p>
          <a:p>
            <a:pPr lvl="1" algn="l">
              <a:buFontTx/>
              <a:buChar char="–"/>
            </a:pPr>
            <a:r>
              <a:rPr lang="en-US" sz="1600"/>
              <a:t>Descending motion at the core</a:t>
            </a:r>
          </a:p>
          <a:p>
            <a:pPr lvl="1" algn="l">
              <a:buFontTx/>
              <a:buChar char="–"/>
            </a:pPr>
            <a:r>
              <a:rPr lang="en-US" sz="1600"/>
              <a:t>Typical aspect ratio is 10:1</a:t>
            </a:r>
          </a:p>
          <a:p>
            <a:pPr lvl="1" algn="l">
              <a:buFontTx/>
              <a:buChar char="–"/>
            </a:pPr>
            <a:r>
              <a:rPr lang="en-US" sz="1600"/>
              <a:t>Has a hexagonal structure</a:t>
            </a:r>
          </a:p>
          <a:p>
            <a:pPr lvl="1" algn="l">
              <a:buFontTx/>
              <a:buChar char="–"/>
            </a:pPr>
            <a:r>
              <a:rPr lang="en-US" sz="1600"/>
              <a:t>Well observed in satellite imagery</a:t>
            </a:r>
          </a:p>
          <a:p>
            <a:pPr lvl="1" algn="l">
              <a:buFontTx/>
              <a:buChar char="–"/>
            </a:pPr>
            <a:r>
              <a:rPr lang="en-US" sz="1600"/>
              <a:t>Generally form in weaker sheared environments than HCRs</a:t>
            </a:r>
          </a:p>
          <a:p>
            <a:pPr algn="l"/>
            <a:endParaRPr lang="en-US" sz="1600"/>
          </a:p>
        </p:txBody>
      </p:sp>
      <p:pic>
        <p:nvPicPr>
          <p:cNvPr id="63492" name="Picture 4" descr="o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162175"/>
            <a:ext cx="3057525" cy="1800225"/>
          </a:xfrm>
          <a:prstGeom prst="rect">
            <a:avLst/>
          </a:prstGeom>
          <a:noFill/>
        </p:spPr>
      </p:pic>
      <p:pic>
        <p:nvPicPr>
          <p:cNvPr id="63494" name="Picture 6" descr="oc_closup_sa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3886200"/>
            <a:ext cx="3590925" cy="2981325"/>
          </a:xfrm>
          <a:prstGeom prst="rect">
            <a:avLst/>
          </a:prstGeom>
          <a:noFill/>
        </p:spPr>
      </p:pic>
      <p:pic>
        <p:nvPicPr>
          <p:cNvPr id="63495" name="Picture 7" descr="houze_outbreak_satonl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43400" y="2209800"/>
            <a:ext cx="4383088" cy="4505325"/>
          </a:xfrm>
          <a:prstGeom prst="rect">
            <a:avLst/>
          </a:prstGeom>
          <a:noFill/>
        </p:spPr>
      </p:pic>
      <p:sp>
        <p:nvSpPr>
          <p:cNvPr id="63496" name="Text Box 8"/>
          <p:cNvSpPr txBox="1">
            <a:spLocks noChangeArrowheads="1"/>
          </p:cNvSpPr>
          <p:nvPr/>
        </p:nvSpPr>
        <p:spPr bwMode="auto">
          <a:xfrm>
            <a:off x="6781800" y="1905000"/>
            <a:ext cx="2362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From Houze (93)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76200" y="0"/>
            <a:ext cx="8991600" cy="1981200"/>
          </a:xfrm>
        </p:spPr>
        <p:txBody>
          <a:bodyPr/>
          <a:lstStyle/>
          <a:p>
            <a:r>
              <a:rPr lang="en-US" sz="2400"/>
              <a:t>Convective Structures</a:t>
            </a:r>
          </a:p>
          <a:p>
            <a:pPr algn="l"/>
            <a:r>
              <a:rPr lang="en-US" sz="1600"/>
              <a:t>3)  Closed cell convection</a:t>
            </a:r>
          </a:p>
          <a:p>
            <a:pPr lvl="1" algn="l">
              <a:buFontTx/>
              <a:buChar char="–"/>
            </a:pPr>
            <a:r>
              <a:rPr lang="en-US" sz="1600"/>
              <a:t>ascending motion at the core</a:t>
            </a:r>
          </a:p>
          <a:p>
            <a:pPr lvl="1" algn="l">
              <a:buFontTx/>
              <a:buChar char="–"/>
            </a:pPr>
            <a:r>
              <a:rPr lang="en-US" sz="1600"/>
              <a:t>Typical aspect ratio is 30:1</a:t>
            </a:r>
          </a:p>
          <a:p>
            <a:pPr lvl="1" algn="l">
              <a:buFontTx/>
              <a:buChar char="–"/>
            </a:pPr>
            <a:r>
              <a:rPr lang="en-US" sz="1600"/>
              <a:t>Has a hexagonal structure</a:t>
            </a:r>
          </a:p>
          <a:p>
            <a:pPr lvl="1" algn="l">
              <a:buFontTx/>
              <a:buChar char="–"/>
            </a:pPr>
            <a:r>
              <a:rPr lang="en-US" sz="1600"/>
              <a:t>Well observed in satellite imagery</a:t>
            </a:r>
          </a:p>
          <a:p>
            <a:pPr lvl="1" algn="l">
              <a:buFontTx/>
              <a:buChar char="–"/>
            </a:pPr>
            <a:r>
              <a:rPr lang="en-US" sz="1600"/>
              <a:t>What conditions produce open versus closed cell convection is still not quite understood….</a:t>
            </a:r>
            <a:endParaRPr lang="en-US" sz="1400"/>
          </a:p>
        </p:txBody>
      </p:sp>
      <p:sp>
        <p:nvSpPr>
          <p:cNvPr id="68614" name="Text Box 6"/>
          <p:cNvSpPr txBox="1">
            <a:spLocks noChangeArrowheads="1"/>
          </p:cNvSpPr>
          <p:nvPr/>
        </p:nvSpPr>
        <p:spPr bwMode="auto">
          <a:xfrm>
            <a:off x="6400800" y="2286000"/>
            <a:ext cx="2362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From Houze (93)</a:t>
            </a:r>
          </a:p>
        </p:txBody>
      </p:sp>
      <p:pic>
        <p:nvPicPr>
          <p:cNvPr id="68616" name="Picture 8" descr="cc_sat_closeu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4038600"/>
            <a:ext cx="3467100" cy="2686050"/>
          </a:xfrm>
          <a:prstGeom prst="rect">
            <a:avLst/>
          </a:prstGeom>
          <a:noFill/>
        </p:spPr>
      </p:pic>
      <p:pic>
        <p:nvPicPr>
          <p:cNvPr id="68618" name="Picture 10" descr="c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2209800"/>
            <a:ext cx="3057525" cy="1800225"/>
          </a:xfrm>
          <a:prstGeom prst="rect">
            <a:avLst/>
          </a:prstGeom>
          <a:noFill/>
        </p:spPr>
      </p:pic>
      <p:pic>
        <p:nvPicPr>
          <p:cNvPr id="68620" name="Picture 12" descr="closedcel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0" y="2590800"/>
            <a:ext cx="5334000" cy="4076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21" name="Picture 9" descr="cell_conv_e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0"/>
            <a:ext cx="8153400" cy="6832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067800" cy="6477000"/>
          </a:xfrm>
        </p:spPr>
        <p:txBody>
          <a:bodyPr/>
          <a:lstStyle/>
          <a:p>
            <a:pPr algn="l"/>
            <a:r>
              <a:rPr lang="en-US" sz="2400"/>
              <a:t>Why do you get a roll-like structure, anyway?</a:t>
            </a:r>
          </a:p>
          <a:p>
            <a:pPr algn="l"/>
            <a:endParaRPr lang="en-US" sz="2400"/>
          </a:p>
          <a:p>
            <a:pPr algn="l">
              <a:buFontTx/>
              <a:buChar char="•"/>
            </a:pPr>
            <a:r>
              <a:rPr lang="en-US" sz="1800"/>
              <a:t>Need a combination of buoyancy and vertical wind shear:</a:t>
            </a:r>
          </a:p>
          <a:p>
            <a:pPr algn="l"/>
            <a:endParaRPr lang="en-US" sz="1800"/>
          </a:p>
          <a:p>
            <a:pPr algn="l"/>
            <a:endParaRPr lang="en-US" sz="1800"/>
          </a:p>
          <a:p>
            <a:pPr algn="l"/>
            <a:endParaRPr lang="en-US" sz="1800"/>
          </a:p>
          <a:p>
            <a:pPr algn="l"/>
            <a:endParaRPr lang="en-US" sz="1800"/>
          </a:p>
          <a:p>
            <a:pPr algn="l"/>
            <a:endParaRPr lang="en-US" sz="1800"/>
          </a:p>
          <a:p>
            <a:pPr algn="l"/>
            <a:endParaRPr lang="en-US" sz="1800"/>
          </a:p>
          <a:p>
            <a:pPr algn="l"/>
            <a:endParaRPr lang="en-US" sz="1800"/>
          </a:p>
          <a:p>
            <a:pPr algn="l"/>
            <a:endParaRPr lang="en-US" sz="1800"/>
          </a:p>
          <a:p>
            <a:pPr algn="l"/>
            <a:endParaRPr lang="en-US" sz="1800"/>
          </a:p>
          <a:p>
            <a:pPr algn="l">
              <a:buFontTx/>
              <a:buChar char="•"/>
            </a:pPr>
            <a:r>
              <a:rPr lang="en-US" sz="1800"/>
              <a:t>Generally, HCRs from in stronger shear, moderate heat flux environments.</a:t>
            </a:r>
          </a:p>
        </p:txBody>
      </p:sp>
      <p:pic>
        <p:nvPicPr>
          <p:cNvPr id="62467" name="Picture 3" descr="hcrs_shear_buoyanc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2057400"/>
            <a:ext cx="3819525" cy="1362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067800" cy="6477000"/>
          </a:xfrm>
        </p:spPr>
        <p:txBody>
          <a:bodyPr/>
          <a:lstStyle/>
          <a:p>
            <a:pPr algn="l"/>
            <a:endParaRPr lang="en-US" sz="1400" dirty="0" smtClean="0"/>
          </a:p>
          <a:p>
            <a:pPr algn="l"/>
            <a:r>
              <a:rPr lang="en-US" sz="1400" dirty="0" smtClean="0"/>
              <a:t>It </a:t>
            </a:r>
            <a:r>
              <a:rPr lang="en-US" sz="1400" dirty="0"/>
              <a:t>is generally accepted that HCRs form in environments with some amount of convective instability (vertical heat flux at the surface) and wind shear (in the boundary layer).  </a:t>
            </a:r>
          </a:p>
          <a:p>
            <a:pPr lvl="1" algn="l">
              <a:buFont typeface="Arial" pitchFamily="34" charset="0"/>
              <a:buChar char="•"/>
            </a:pPr>
            <a:r>
              <a:rPr lang="en-US" sz="1400" dirty="0"/>
              <a:t>The vertical heat flux generates the convectively driven turbulence</a:t>
            </a:r>
          </a:p>
          <a:p>
            <a:pPr lvl="1" algn="l">
              <a:buFont typeface="Arial" pitchFamily="34" charset="0"/>
              <a:buChar char="•"/>
            </a:pPr>
            <a:r>
              <a:rPr lang="en-US" sz="1400" dirty="0"/>
              <a:t>The wind shear organizes the convection into linear bands</a:t>
            </a:r>
          </a:p>
          <a:p>
            <a:pPr algn="l"/>
            <a:endParaRPr lang="en-US" sz="1400" dirty="0" smtClean="0"/>
          </a:p>
          <a:p>
            <a:pPr algn="l"/>
            <a:r>
              <a:rPr lang="en-US" sz="1400" dirty="0" smtClean="0"/>
              <a:t>However</a:t>
            </a:r>
            <a:r>
              <a:rPr lang="en-US" sz="1400" dirty="0"/>
              <a:t>, one is not guaranteed HCRs in an environment that contains both convective instability and wind shear.</a:t>
            </a:r>
          </a:p>
          <a:p>
            <a:pPr algn="l"/>
            <a:endParaRPr lang="en-US" sz="1400" dirty="0" smtClean="0"/>
          </a:p>
          <a:p>
            <a:pPr algn="l"/>
            <a:r>
              <a:rPr lang="en-US" sz="1400" dirty="0" smtClean="0"/>
              <a:t>For </a:t>
            </a:r>
            <a:r>
              <a:rPr lang="en-US" sz="1400" dirty="0"/>
              <a:t>example, open and closed cell convection tend to occur in environments that are convectively unstable and have weak wind shear.</a:t>
            </a:r>
          </a:p>
          <a:p>
            <a:pPr algn="l"/>
            <a:endParaRPr lang="en-US" sz="1400" dirty="0" smtClean="0"/>
          </a:p>
          <a:p>
            <a:pPr algn="l"/>
            <a:r>
              <a:rPr lang="en-US" sz="1400" dirty="0" smtClean="0"/>
              <a:t>There </a:t>
            </a:r>
            <a:r>
              <a:rPr lang="en-US" sz="1400" dirty="0"/>
              <a:t>are two parameters that appear to be important for the formation and subsequent evolution of HCRs.  They are:</a:t>
            </a:r>
          </a:p>
          <a:p>
            <a:pPr lvl="1" algn="l">
              <a:buFont typeface="Arial" pitchFamily="34" charset="0"/>
              <a:buChar char="•"/>
            </a:pPr>
            <a:r>
              <a:rPr lang="en-US" sz="1400" dirty="0"/>
              <a:t>the magnitude of the sensible heat flux from the surface</a:t>
            </a:r>
          </a:p>
          <a:p>
            <a:pPr lvl="1" algn="l">
              <a:buFont typeface="Arial" pitchFamily="34" charset="0"/>
              <a:buChar char="•"/>
            </a:pPr>
            <a:r>
              <a:rPr lang="en-US" sz="1400" dirty="0"/>
              <a:t>the ratio of </a:t>
            </a:r>
            <a:r>
              <a:rPr lang="en-US" sz="1400" i="1" dirty="0"/>
              <a:t>-</a:t>
            </a:r>
            <a:r>
              <a:rPr lang="en-US" sz="1400" i="1" dirty="0" err="1"/>
              <a:t>z</a:t>
            </a:r>
            <a:r>
              <a:rPr lang="en-US" sz="1400" i="1" baseline="-25000" dirty="0" err="1"/>
              <a:t>i</a:t>
            </a:r>
            <a:r>
              <a:rPr lang="en-US" sz="1400" i="1" dirty="0"/>
              <a:t>/L</a:t>
            </a:r>
            <a:r>
              <a:rPr lang="en-US" sz="1400" dirty="0"/>
              <a:t> where </a:t>
            </a:r>
            <a:r>
              <a:rPr lang="en-US" sz="1400" i="1" dirty="0"/>
              <a:t>L</a:t>
            </a:r>
            <a:r>
              <a:rPr lang="en-US" sz="1400" dirty="0"/>
              <a:t> is the </a:t>
            </a:r>
            <a:r>
              <a:rPr lang="en-US" sz="1400" dirty="0" err="1"/>
              <a:t>Monin-Obukhov</a:t>
            </a:r>
            <a:r>
              <a:rPr lang="en-US" sz="1400" dirty="0"/>
              <a:t> </a:t>
            </a:r>
            <a:r>
              <a:rPr lang="en-US" sz="1400" dirty="0" smtClean="0"/>
              <a:t>Length and </a:t>
            </a:r>
            <a:r>
              <a:rPr lang="en-US" sz="1400" i="1" dirty="0" err="1" smtClean="0"/>
              <a:t>z</a:t>
            </a:r>
            <a:r>
              <a:rPr lang="en-US" sz="1400" i="1" baseline="-25000" dirty="0" err="1" smtClean="0"/>
              <a:t>i</a:t>
            </a:r>
            <a:r>
              <a:rPr lang="en-US" sz="1400" i="1" dirty="0" smtClean="0"/>
              <a:t> </a:t>
            </a:r>
            <a:r>
              <a:rPr lang="en-US" sz="1400" dirty="0" smtClean="0"/>
              <a:t>is the boundary layer depth</a:t>
            </a:r>
            <a:endParaRPr lang="en-US" sz="1400" dirty="0"/>
          </a:p>
          <a:p>
            <a:pPr algn="l"/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067800" cy="5105400"/>
          </a:xfrm>
        </p:spPr>
        <p:txBody>
          <a:bodyPr/>
          <a:lstStyle/>
          <a:p>
            <a:pPr algn="l"/>
            <a:r>
              <a:rPr lang="en-US" sz="1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 you ask, what is the </a:t>
            </a:r>
            <a:r>
              <a:rPr lang="en-US" sz="1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Monin-Obukhov</a:t>
            </a:r>
            <a:r>
              <a:rPr lang="en-US" sz="1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Length????  Mathematically, it is defined as:</a:t>
            </a:r>
          </a:p>
          <a:p>
            <a:pPr algn="l"/>
            <a:endParaRPr lang="en-US" sz="14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l"/>
            <a:endParaRPr lang="en-US" sz="1400" dirty="0"/>
          </a:p>
          <a:p>
            <a:pPr algn="l"/>
            <a:endParaRPr lang="en-US" sz="14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l"/>
            <a:endParaRPr lang="en-US" sz="14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l"/>
            <a:r>
              <a: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where </a:t>
            </a:r>
            <a:r>
              <a:rPr lang="en-US" sz="140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</a:t>
            </a:r>
            <a:r>
              <a: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is the von Karman constant, g is the acceleration due to gravity. </a:t>
            </a:r>
          </a:p>
          <a:p>
            <a:pPr algn="l"/>
            <a:endParaRPr lang="en-US" sz="1400" dirty="0"/>
          </a:p>
          <a:p>
            <a:pPr algn="l"/>
            <a:r>
              <a: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Q:  What is the physical interpretation of the numerator?</a:t>
            </a:r>
          </a:p>
          <a:p>
            <a:pPr algn="l"/>
            <a:r>
              <a:rPr lang="en-US" sz="1400" dirty="0" smtClean="0"/>
              <a:t>A:  </a:t>
            </a:r>
            <a:r>
              <a:rPr lang="en-US" sz="1400" dirty="0" err="1" smtClean="0"/>
              <a:t>u’w</a:t>
            </a:r>
            <a:r>
              <a:rPr lang="en-US" sz="1400" dirty="0" smtClean="0"/>
              <a:t>’ and </a:t>
            </a:r>
            <a:r>
              <a:rPr lang="en-US" sz="1400" dirty="0" err="1" smtClean="0"/>
              <a:t>v’w</a:t>
            </a:r>
            <a:r>
              <a:rPr lang="en-US" sz="1400" dirty="0" smtClean="0"/>
              <a:t>’ are upward momentum fluxes by turbulence</a:t>
            </a:r>
          </a:p>
          <a:p>
            <a:pPr algn="l"/>
            <a:endParaRPr lang="en-US" sz="1400" dirty="0"/>
          </a:p>
          <a:p>
            <a:pPr algn="l"/>
            <a:r>
              <a:rPr lang="en-US" sz="1400" dirty="0" smtClean="0"/>
              <a:t>Q: what is the physical interpretation of the denominator?</a:t>
            </a:r>
          </a:p>
          <a:p>
            <a:pPr algn="l"/>
            <a:r>
              <a:rPr lang="en-US" sz="1400" dirty="0" smtClean="0"/>
              <a:t>A: vertical heat flux by turbulence</a:t>
            </a:r>
          </a:p>
          <a:p>
            <a:pPr algn="l"/>
            <a:endParaRPr lang="en-US" sz="1400" dirty="0"/>
          </a:p>
          <a:p>
            <a:pPr algn="l">
              <a:buFont typeface="Arial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Physically, </a:t>
            </a:r>
            <a:r>
              <a:rPr lang="en-US" sz="14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</a:t>
            </a:r>
            <a:r>
              <a:rPr lang="en-US" sz="1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represents the height above which convectively driven turbulence dominates over mechanically driven turbulence.  It generally varies from 1-200 m (notice that this is in the surface layer).</a:t>
            </a:r>
          </a:p>
          <a:p>
            <a:pPr algn="l">
              <a:buFont typeface="Arial" pitchFamily="34" charset="0"/>
              <a:buChar char="•"/>
            </a:pPr>
            <a:endParaRPr lang="en-US" sz="14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l">
              <a:buFont typeface="Arial" pitchFamily="34" charset="0"/>
              <a:buChar char="•"/>
            </a:pPr>
            <a:r>
              <a:rPr lang="en-US" sz="140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</a:t>
            </a:r>
            <a:r>
              <a: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becomes smaller as the vertical heat flux becomes larger during the day.  Hence </a:t>
            </a:r>
            <a:r>
              <a:rPr lang="en-US" sz="14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</a:t>
            </a:r>
            <a:r>
              <a:rPr lang="en-US" sz="1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is indirectly a measure of the convective instability generated by the vertical heat flux through the surface layer. </a:t>
            </a:r>
          </a:p>
          <a:p>
            <a:pPr algn="l">
              <a:buFont typeface="Arial" pitchFamily="34" charset="0"/>
              <a:buChar char="•"/>
            </a:pPr>
            <a:endParaRPr lang="en-US" sz="14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l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Thus</a:t>
            </a:r>
            <a:r>
              <a:rPr lang="en-US" sz="1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4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</a:t>
            </a:r>
            <a:r>
              <a:rPr lang="en-US" sz="1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is only meaningful in daytime convectively driven boundary layers, specifically within the surface layer.</a:t>
            </a:r>
          </a:p>
          <a:p>
            <a:pPr algn="l"/>
            <a:endParaRPr lang="en-US" sz="1400" dirty="0" smtClean="0"/>
          </a:p>
          <a:p>
            <a:pPr algn="l"/>
            <a:endParaRPr lang="en-US" sz="14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l"/>
            <a:endParaRPr lang="en-US" sz="1400" dirty="0" smtClean="0"/>
          </a:p>
        </p:txBody>
      </p:sp>
      <p:pic>
        <p:nvPicPr>
          <p:cNvPr id="95234" name="Picture 2" descr="http://apollo.lsc.vsc.edu/classes/met455/notes/section9/equations/moninob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86100" y="457200"/>
            <a:ext cx="2019300" cy="6762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067800" cy="533400"/>
          </a:xfrm>
        </p:spPr>
        <p:txBody>
          <a:bodyPr/>
          <a:lstStyle/>
          <a:p>
            <a:pPr algn="l"/>
            <a:r>
              <a:rPr lang="en-US" sz="1400" dirty="0" smtClean="0"/>
              <a:t>Let’s now examine the evolution of the ratio, </a:t>
            </a:r>
            <a:r>
              <a:rPr lang="en-US" sz="1400" i="1" dirty="0" smtClean="0"/>
              <a:t>-</a:t>
            </a:r>
            <a:r>
              <a:rPr lang="en-US" sz="1400" i="1" dirty="0" err="1" smtClean="0"/>
              <a:t>z</a:t>
            </a:r>
            <a:r>
              <a:rPr lang="en-US" sz="1200" i="1" baseline="-25000" dirty="0" err="1" smtClean="0"/>
              <a:t>i</a:t>
            </a:r>
            <a:r>
              <a:rPr lang="en-US" sz="1400" i="1" dirty="0" smtClean="0"/>
              <a:t>/L</a:t>
            </a:r>
          </a:p>
          <a:p>
            <a:pPr algn="l"/>
            <a:endParaRPr lang="en-US" sz="1400" dirty="0"/>
          </a:p>
          <a:p>
            <a:pPr algn="l"/>
            <a:endParaRPr lang="en-US" sz="1400" dirty="0" smtClean="0"/>
          </a:p>
          <a:p>
            <a:pPr algn="l"/>
            <a:endParaRPr lang="en-US" sz="1400" dirty="0" smtClean="0"/>
          </a:p>
          <a:p>
            <a:pPr algn="l"/>
            <a:endParaRPr lang="en-US" sz="14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l"/>
            <a:endParaRPr lang="en-US" sz="14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762000"/>
            <a:ext cx="4572000" cy="526297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b="1" dirty="0"/>
              <a:t>MID MORNING:</a:t>
            </a:r>
            <a:endParaRPr lang="en-US" sz="1600" dirty="0"/>
          </a:p>
          <a:p>
            <a:pPr>
              <a:buFont typeface="Arial" pitchFamily="34" charset="0"/>
              <a:buChar char="•"/>
            </a:pPr>
            <a:r>
              <a:rPr lang="en-US" sz="1600" dirty="0"/>
              <a:t>Vertical heat flux is small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err="1"/>
              <a:t>Monin</a:t>
            </a:r>
            <a:r>
              <a:rPr lang="en-US" sz="1600" dirty="0"/>
              <a:t> </a:t>
            </a:r>
            <a:r>
              <a:rPr lang="en-US" sz="1600" dirty="0" err="1"/>
              <a:t>Obukhov</a:t>
            </a:r>
            <a:r>
              <a:rPr lang="en-US" sz="1600" dirty="0"/>
              <a:t> Length is large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err="1"/>
              <a:t>Z</a:t>
            </a:r>
            <a:r>
              <a:rPr lang="en-US" sz="1600" baseline="-25000" dirty="0" err="1"/>
              <a:t>i</a:t>
            </a:r>
            <a:r>
              <a:rPr lang="en-US" sz="1600" dirty="0"/>
              <a:t> is small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/>
              <a:t>Therefore </a:t>
            </a:r>
            <a:r>
              <a:rPr lang="en-US" sz="1600" i="1" dirty="0"/>
              <a:t>-</a:t>
            </a:r>
            <a:r>
              <a:rPr lang="en-US" sz="1600" i="1" dirty="0" err="1"/>
              <a:t>Z</a:t>
            </a:r>
            <a:r>
              <a:rPr lang="en-US" sz="1600" i="1" baseline="-25000" dirty="0" err="1"/>
              <a:t>i</a:t>
            </a:r>
            <a:r>
              <a:rPr lang="en-US" sz="1600" i="1" dirty="0"/>
              <a:t>/L</a:t>
            </a:r>
            <a:r>
              <a:rPr lang="en-US" sz="1600" dirty="0"/>
              <a:t> is </a:t>
            </a:r>
            <a:r>
              <a:rPr lang="en-US" sz="1600" dirty="0" smtClean="0"/>
              <a:t>small</a:t>
            </a:r>
          </a:p>
          <a:p>
            <a:endParaRPr lang="en-US" sz="1600" dirty="0"/>
          </a:p>
          <a:p>
            <a:endParaRPr lang="en-US" sz="1600" b="1" dirty="0" smtClean="0"/>
          </a:p>
          <a:p>
            <a:endParaRPr lang="en-US" sz="1600" b="1" dirty="0"/>
          </a:p>
          <a:p>
            <a:r>
              <a:rPr lang="en-US" sz="1600" b="1" dirty="0" smtClean="0"/>
              <a:t>MID </a:t>
            </a:r>
            <a:r>
              <a:rPr lang="en-US" sz="1600" b="1" dirty="0"/>
              <a:t>DAY:</a:t>
            </a:r>
            <a:endParaRPr lang="en-US" sz="1600" dirty="0"/>
          </a:p>
          <a:p>
            <a:pPr>
              <a:buFont typeface="Arial" pitchFamily="34" charset="0"/>
              <a:buChar char="•"/>
            </a:pPr>
            <a:r>
              <a:rPr lang="en-US" sz="1600" dirty="0"/>
              <a:t>Vertical heat flux is moderate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err="1"/>
              <a:t>Monin</a:t>
            </a:r>
            <a:r>
              <a:rPr lang="en-US" sz="1600" dirty="0"/>
              <a:t> </a:t>
            </a:r>
            <a:r>
              <a:rPr lang="en-US" sz="1600" dirty="0" err="1"/>
              <a:t>Obukhov</a:t>
            </a:r>
            <a:r>
              <a:rPr lang="en-US" sz="1600" dirty="0"/>
              <a:t> Length is moderately large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err="1"/>
              <a:t>Z</a:t>
            </a:r>
            <a:r>
              <a:rPr lang="en-US" sz="1600" baseline="-25000" dirty="0" err="1"/>
              <a:t>i</a:t>
            </a:r>
            <a:r>
              <a:rPr lang="en-US" sz="1600" dirty="0"/>
              <a:t> is moderately large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/>
              <a:t>Therefore </a:t>
            </a:r>
            <a:r>
              <a:rPr lang="en-US" sz="1600" i="1" dirty="0"/>
              <a:t>-</a:t>
            </a:r>
            <a:r>
              <a:rPr lang="en-US" sz="1600" i="1" dirty="0" err="1"/>
              <a:t>Z</a:t>
            </a:r>
            <a:r>
              <a:rPr lang="en-US" sz="1600" i="1" baseline="-25000" dirty="0" err="1"/>
              <a:t>i</a:t>
            </a:r>
            <a:r>
              <a:rPr lang="en-US" sz="1600" i="1" dirty="0"/>
              <a:t>/L</a:t>
            </a:r>
            <a:r>
              <a:rPr lang="en-US" sz="1600" dirty="0"/>
              <a:t> is moderate</a:t>
            </a:r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600" b="1" dirty="0" smtClean="0"/>
          </a:p>
          <a:p>
            <a:r>
              <a:rPr lang="en-US" sz="1600" b="1" dirty="0" smtClean="0"/>
              <a:t>MID </a:t>
            </a:r>
            <a:r>
              <a:rPr lang="en-US" sz="1600" b="1" dirty="0"/>
              <a:t>AFTERNOON:</a:t>
            </a:r>
            <a:endParaRPr lang="en-US" sz="1600" dirty="0"/>
          </a:p>
          <a:p>
            <a:r>
              <a:rPr lang="en-US" sz="1600" dirty="0"/>
              <a:t>Vertical heat flux is large</a:t>
            </a:r>
          </a:p>
          <a:p>
            <a:r>
              <a:rPr lang="en-US" sz="1600" dirty="0" err="1"/>
              <a:t>Monin</a:t>
            </a:r>
            <a:r>
              <a:rPr lang="en-US" sz="1600" dirty="0"/>
              <a:t> </a:t>
            </a:r>
            <a:r>
              <a:rPr lang="en-US" sz="1600" dirty="0" err="1"/>
              <a:t>Obukhov</a:t>
            </a:r>
            <a:r>
              <a:rPr lang="en-US" sz="1600" dirty="0"/>
              <a:t> Length is small</a:t>
            </a:r>
          </a:p>
          <a:p>
            <a:r>
              <a:rPr lang="en-US" sz="1600" dirty="0" err="1"/>
              <a:t>Z</a:t>
            </a:r>
            <a:r>
              <a:rPr lang="en-US" sz="1600" baseline="-25000" dirty="0" err="1"/>
              <a:t>i</a:t>
            </a:r>
            <a:r>
              <a:rPr lang="en-US" sz="1600" dirty="0"/>
              <a:t> is large</a:t>
            </a:r>
          </a:p>
          <a:p>
            <a:r>
              <a:rPr lang="en-US" sz="1600" dirty="0"/>
              <a:t>Therefore </a:t>
            </a:r>
            <a:r>
              <a:rPr lang="en-US" sz="1600" i="1" dirty="0"/>
              <a:t>-</a:t>
            </a:r>
            <a:r>
              <a:rPr lang="en-US" sz="1600" i="1" dirty="0" err="1"/>
              <a:t>Z</a:t>
            </a:r>
            <a:r>
              <a:rPr lang="en-US" sz="1600" i="1" baseline="-25000" dirty="0" err="1"/>
              <a:t>i</a:t>
            </a:r>
            <a:r>
              <a:rPr lang="en-US" sz="1600" i="1" dirty="0"/>
              <a:t>/L</a:t>
            </a:r>
            <a:r>
              <a:rPr lang="en-US" sz="1600" dirty="0"/>
              <a:t> is </a:t>
            </a:r>
            <a:r>
              <a:rPr lang="en-US" sz="1600" dirty="0" smtClean="0"/>
              <a:t>large</a:t>
            </a:r>
            <a:endParaRPr lang="en-US" sz="1600" dirty="0"/>
          </a:p>
        </p:txBody>
      </p:sp>
      <p:pic>
        <p:nvPicPr>
          <p:cNvPr id="110594" name="Picture 2" descr="http://apollo.lsc.vsc.edu/classes/met455/notes/section9/graphics/zil_morning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457200"/>
            <a:ext cx="3505200" cy="1876425"/>
          </a:xfrm>
          <a:prstGeom prst="rect">
            <a:avLst/>
          </a:prstGeom>
          <a:noFill/>
        </p:spPr>
      </p:pic>
      <p:pic>
        <p:nvPicPr>
          <p:cNvPr id="110596" name="Picture 4" descr="http://apollo.lsc.vsc.edu/classes/met455/notes/section9/graphics/zil_midday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2590800"/>
            <a:ext cx="3505200" cy="1876425"/>
          </a:xfrm>
          <a:prstGeom prst="rect">
            <a:avLst/>
          </a:prstGeom>
          <a:noFill/>
        </p:spPr>
      </p:pic>
      <p:pic>
        <p:nvPicPr>
          <p:cNvPr id="110598" name="Picture 6" descr="http://apollo.lsc.vsc.edu/classes/met455/notes/section9/graphics/zil_afternoon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10200" y="4648200"/>
            <a:ext cx="3505200" cy="18764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152400"/>
            <a:ext cx="4572000" cy="649408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dirty="0"/>
              <a:t>Observations suggest that</a:t>
            </a:r>
            <a:r>
              <a:rPr lang="en-US" sz="1600" dirty="0" smtClean="0"/>
              <a:t>:</a:t>
            </a:r>
          </a:p>
          <a:p>
            <a:endParaRPr lang="en-US" sz="1600" dirty="0"/>
          </a:p>
          <a:p>
            <a:r>
              <a:rPr lang="en-US" sz="1600" dirty="0" smtClean="0"/>
              <a:t>As </a:t>
            </a:r>
            <a:r>
              <a:rPr lang="en-US" sz="1600" dirty="0"/>
              <a:t>surface heating strengthens during the mid morning hours, HCRs are the first form of boundary layer convection that is observed, and only when the vertical heat flux reaches a critical value of 35-50 Wm</a:t>
            </a:r>
            <a:r>
              <a:rPr lang="en-US" sz="1600" baseline="30000" dirty="0"/>
              <a:t>-2</a:t>
            </a:r>
            <a:r>
              <a:rPr lang="en-US" sz="1600" dirty="0"/>
              <a:t>.  The value of -</a:t>
            </a:r>
            <a:r>
              <a:rPr lang="en-US" sz="1600" dirty="0" err="1"/>
              <a:t>Z</a:t>
            </a:r>
            <a:r>
              <a:rPr lang="en-US" sz="1600" baseline="-25000" dirty="0" err="1"/>
              <a:t>i</a:t>
            </a:r>
            <a:r>
              <a:rPr lang="en-US" sz="1600" dirty="0"/>
              <a:t>/L increases during the early-mid morning </a:t>
            </a:r>
            <a:r>
              <a:rPr lang="en-US" sz="1600" dirty="0" smtClean="0"/>
              <a:t>hours.</a:t>
            </a:r>
            <a:endParaRPr lang="en-US" sz="1600" dirty="0"/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r>
              <a:rPr lang="en-US" sz="1600" dirty="0" smtClean="0"/>
              <a:t>Close </a:t>
            </a:r>
            <a:r>
              <a:rPr lang="en-US" sz="1600" dirty="0"/>
              <a:t>to mid day, the HCRs loose their identity and evolve into open-cellular convection.  This occurs when the value of -</a:t>
            </a:r>
            <a:r>
              <a:rPr lang="en-US" sz="1600" dirty="0" err="1"/>
              <a:t>Z</a:t>
            </a:r>
            <a:r>
              <a:rPr lang="en-US" sz="1600" baseline="-25000" dirty="0" err="1"/>
              <a:t>i</a:t>
            </a:r>
            <a:r>
              <a:rPr lang="en-US" sz="1600" dirty="0"/>
              <a:t>/L exceeds a value of about 25.</a:t>
            </a:r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600" dirty="0"/>
          </a:p>
          <a:p>
            <a:r>
              <a:rPr lang="en-US" sz="1600" dirty="0" smtClean="0"/>
              <a:t>Open-cellular </a:t>
            </a:r>
            <a:r>
              <a:rPr lang="en-US" sz="1600" dirty="0"/>
              <a:t>or disorganized convection dominates for the remainder of the afternoon as -</a:t>
            </a:r>
            <a:r>
              <a:rPr lang="en-US" sz="1600" dirty="0" err="1"/>
              <a:t>Z</a:t>
            </a:r>
            <a:r>
              <a:rPr lang="en-US" sz="1600" baseline="-25000" dirty="0" err="1"/>
              <a:t>i</a:t>
            </a:r>
            <a:r>
              <a:rPr lang="en-US" sz="1600" dirty="0"/>
              <a:t>/L continues to become larger</a:t>
            </a:r>
            <a:r>
              <a:rPr lang="en-US" sz="1600" dirty="0" smtClean="0"/>
              <a:t>.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sz="1000" i="1" dirty="0" smtClean="0"/>
              <a:t>From </a:t>
            </a:r>
            <a:r>
              <a:rPr lang="en-US" sz="1000" i="1" dirty="0" err="1" smtClean="0"/>
              <a:t>Weckwerth</a:t>
            </a:r>
            <a:r>
              <a:rPr lang="en-US" sz="1000" i="1" dirty="0" smtClean="0"/>
              <a:t>, 1999, MWR</a:t>
            </a:r>
            <a:endParaRPr lang="en-US" sz="1000" i="1" dirty="0"/>
          </a:p>
          <a:p>
            <a:endParaRPr lang="en-US" dirty="0"/>
          </a:p>
        </p:txBody>
      </p:sp>
      <p:pic>
        <p:nvPicPr>
          <p:cNvPr id="112642" name="Picture 2" descr="http://apollo.lsc.vsc.edu/classes/met455/notes/section9/graphics/0917dz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0"/>
            <a:ext cx="3228975" cy="2190750"/>
          </a:xfrm>
          <a:prstGeom prst="rect">
            <a:avLst/>
          </a:prstGeom>
          <a:noFill/>
        </p:spPr>
      </p:pic>
      <p:pic>
        <p:nvPicPr>
          <p:cNvPr id="112646" name="Picture 6" descr="http://apollo.lsc.vsc.edu/classes/met455/notes/section9/graphics/0945dz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2286000"/>
            <a:ext cx="3171825" cy="2171701"/>
          </a:xfrm>
          <a:prstGeom prst="rect">
            <a:avLst/>
          </a:prstGeom>
          <a:noFill/>
        </p:spPr>
      </p:pic>
      <p:pic>
        <p:nvPicPr>
          <p:cNvPr id="112648" name="Picture 8" descr="http://apollo.lsc.vsc.edu/classes/met455/notes/section9/graphics/1126dz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0" y="4543424"/>
            <a:ext cx="3190875" cy="2238376"/>
          </a:xfrm>
          <a:prstGeom prst="rect">
            <a:avLst/>
          </a:prstGeom>
          <a:noFill/>
        </p:spPr>
      </p:pic>
      <p:pic>
        <p:nvPicPr>
          <p:cNvPr id="112644" name="Picture 4" descr="http://apollo.lsc.vsc.edu/classes/met455/notes/section9/graphics/arrow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05600" y="1962149"/>
            <a:ext cx="381000" cy="552451"/>
          </a:xfrm>
          <a:prstGeom prst="rect">
            <a:avLst/>
          </a:prstGeom>
          <a:noFill/>
        </p:spPr>
      </p:pic>
      <p:pic>
        <p:nvPicPr>
          <p:cNvPr id="11" name="Picture 4" descr="http://apollo.lsc.vsc.edu/classes/met455/notes/section9/graphics/arrow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05600" y="4191000"/>
            <a:ext cx="381000" cy="5524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76200" y="0"/>
            <a:ext cx="8991600" cy="4038600"/>
          </a:xfrm>
        </p:spPr>
        <p:txBody>
          <a:bodyPr/>
          <a:lstStyle/>
          <a:p>
            <a:r>
              <a:rPr lang="en-US" sz="2400"/>
              <a:t>Convective Structures – locations around the world</a:t>
            </a:r>
          </a:p>
          <a:p>
            <a:pPr algn="l"/>
            <a:endParaRPr lang="en-US" sz="2400"/>
          </a:p>
        </p:txBody>
      </p:sp>
      <p:pic>
        <p:nvPicPr>
          <p:cNvPr id="92163" name="Picture 3" descr="cell_conv_loc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381000"/>
            <a:ext cx="6324600" cy="4881563"/>
          </a:xfrm>
          <a:prstGeom prst="rect">
            <a:avLst/>
          </a:prstGeom>
          <a:noFill/>
        </p:spPr>
      </p:pic>
      <p:sp>
        <p:nvSpPr>
          <p:cNvPr id="92164" name="Text Box 4"/>
          <p:cNvSpPr txBox="1">
            <a:spLocks noChangeArrowheads="1"/>
          </p:cNvSpPr>
          <p:nvPr/>
        </p:nvSpPr>
        <p:spPr bwMode="auto">
          <a:xfrm>
            <a:off x="76200" y="5410200"/>
            <a:ext cx="8915400" cy="132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/>
              <a:t>Notice that open cells tend to form over warmer waters – rings on cu, cb produced by heat flux from ocean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/>
              <a:t>Closed cells tend to be found over colder water – possibly suggests radiated cooling of cloud top produces this structure</a:t>
            </a:r>
          </a:p>
        </p:txBody>
      </p:sp>
      <p:sp>
        <p:nvSpPr>
          <p:cNvPr id="92165" name="Text Box 5"/>
          <p:cNvSpPr txBox="1">
            <a:spLocks noChangeArrowheads="1"/>
          </p:cNvSpPr>
          <p:nvPr/>
        </p:nvSpPr>
        <p:spPr bwMode="auto">
          <a:xfrm>
            <a:off x="7696200" y="3962400"/>
            <a:ext cx="12192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From Houze (93)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76200" y="0"/>
            <a:ext cx="8991600" cy="685800"/>
          </a:xfrm>
        </p:spPr>
        <p:txBody>
          <a:bodyPr/>
          <a:lstStyle/>
          <a:p>
            <a:r>
              <a:rPr lang="en-US" sz="2400"/>
              <a:t>Convective Structures – Diurnal Variation</a:t>
            </a:r>
          </a:p>
          <a:p>
            <a:pPr algn="l"/>
            <a:endParaRPr lang="en-US" sz="2400"/>
          </a:p>
        </p:txBody>
      </p:sp>
      <p:sp>
        <p:nvSpPr>
          <p:cNvPr id="69636" name="Text Box 4"/>
          <p:cNvSpPr txBox="1">
            <a:spLocks noChangeArrowheads="1"/>
          </p:cNvSpPr>
          <p:nvPr/>
        </p:nvSpPr>
        <p:spPr bwMode="auto">
          <a:xfrm>
            <a:off x="76200" y="5638800"/>
            <a:ext cx="8915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/>
              <a:t>Notice that you initially get HCRS that transition into open cells</a:t>
            </a:r>
          </a:p>
        </p:txBody>
      </p:sp>
      <p:sp>
        <p:nvSpPr>
          <p:cNvPr id="69637" name="Text Box 5"/>
          <p:cNvSpPr txBox="1">
            <a:spLocks noChangeArrowheads="1"/>
          </p:cNvSpPr>
          <p:nvPr/>
        </p:nvSpPr>
        <p:spPr bwMode="auto">
          <a:xfrm>
            <a:off x="7696200" y="3962400"/>
            <a:ext cx="12192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/>
              <a:t>From Weckwerth et al. (99, MWR)</a:t>
            </a:r>
          </a:p>
        </p:txBody>
      </p:sp>
      <p:pic>
        <p:nvPicPr>
          <p:cNvPr id="6963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422275"/>
            <a:ext cx="6781800" cy="506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4419600" cy="5029200"/>
          </a:xfrm>
        </p:spPr>
        <p:txBody>
          <a:bodyPr/>
          <a:lstStyle/>
          <a:p>
            <a:pPr algn="l">
              <a:buFontTx/>
              <a:buChar char="•"/>
            </a:pPr>
            <a:r>
              <a:rPr lang="en-US" sz="1800"/>
              <a:t>Boundary layer convection often produces clouds, but not always:</a:t>
            </a:r>
          </a:p>
        </p:txBody>
      </p:sp>
      <p:pic>
        <p:nvPicPr>
          <p:cNvPr id="3079" name="Picture 7" descr="houze_outbrea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81525" y="152400"/>
            <a:ext cx="4416425" cy="6553200"/>
          </a:xfrm>
          <a:prstGeom prst="rect">
            <a:avLst/>
          </a:prstGeom>
          <a:noFill/>
        </p:spPr>
      </p:pic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2057400" y="6324600"/>
            <a:ext cx="2438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From Houze (93)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76200" y="152400"/>
            <a:ext cx="8915400" cy="3276600"/>
          </a:xfrm>
        </p:spPr>
        <p:txBody>
          <a:bodyPr/>
          <a:lstStyle/>
          <a:p>
            <a:r>
              <a:rPr lang="en-US" sz="2400"/>
              <a:t>Convective Structures – Thermodynamic variability in the BL</a:t>
            </a:r>
            <a:endParaRPr lang="en-US" sz="1800"/>
          </a:p>
          <a:p>
            <a:pPr algn="l"/>
            <a:r>
              <a:rPr lang="en-US" sz="1800"/>
              <a:t>Boundary layer convection can create temperature and moisture variability within the boundary layer: </a:t>
            </a:r>
          </a:p>
          <a:p>
            <a:endParaRPr lang="en-US" sz="2400"/>
          </a:p>
          <a:p>
            <a:pPr algn="l"/>
            <a:endParaRPr lang="en-US" sz="2400"/>
          </a:p>
        </p:txBody>
      </p:sp>
      <p:sp>
        <p:nvSpPr>
          <p:cNvPr id="70660" name="Text Box 4"/>
          <p:cNvSpPr txBox="1">
            <a:spLocks noChangeArrowheads="1"/>
          </p:cNvSpPr>
          <p:nvPr/>
        </p:nvSpPr>
        <p:spPr bwMode="auto">
          <a:xfrm>
            <a:off x="152400" y="4419600"/>
            <a:ext cx="12192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/>
              <a:t>From Weckwerth et al. (96, MWR)</a:t>
            </a:r>
          </a:p>
        </p:txBody>
      </p:sp>
      <p:pic>
        <p:nvPicPr>
          <p:cNvPr id="7066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914400"/>
            <a:ext cx="6705600" cy="587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76200" y="152400"/>
            <a:ext cx="8915400" cy="838200"/>
          </a:xfrm>
        </p:spPr>
        <p:txBody>
          <a:bodyPr/>
          <a:lstStyle/>
          <a:p>
            <a:r>
              <a:rPr lang="en-US" sz="2400"/>
              <a:t>Convective Structures – Thermodynamic variability in the BL</a:t>
            </a:r>
          </a:p>
        </p:txBody>
      </p:sp>
      <p:sp>
        <p:nvSpPr>
          <p:cNvPr id="71683" name="Text Box 3"/>
          <p:cNvSpPr txBox="1">
            <a:spLocks noChangeArrowheads="1"/>
          </p:cNvSpPr>
          <p:nvPr/>
        </p:nvSpPr>
        <p:spPr bwMode="auto">
          <a:xfrm>
            <a:off x="6858000" y="6096000"/>
            <a:ext cx="12192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/>
              <a:t>From Weckwerth et al. (96, MWR)</a:t>
            </a:r>
          </a:p>
        </p:txBody>
      </p:sp>
      <p:pic>
        <p:nvPicPr>
          <p:cNvPr id="7168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990600"/>
            <a:ext cx="4400550" cy="516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686" name="Picture 6" descr="hcrs_sounding_va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1447800"/>
            <a:ext cx="3876675" cy="3181350"/>
          </a:xfrm>
          <a:prstGeom prst="rect">
            <a:avLst/>
          </a:prstGeom>
          <a:noFill/>
        </p:spPr>
      </p:pic>
      <p:sp>
        <p:nvSpPr>
          <p:cNvPr id="71687" name="Text Box 7"/>
          <p:cNvSpPr txBox="1">
            <a:spLocks noChangeArrowheads="1"/>
          </p:cNvSpPr>
          <p:nvPr/>
        </p:nvSpPr>
        <p:spPr bwMode="auto">
          <a:xfrm>
            <a:off x="0" y="4724400"/>
            <a:ext cx="39624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Thermodynamic variability produced by BL convection can impact sounding parameters and therefore, one’s forecast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76200" y="0"/>
            <a:ext cx="4267200" cy="5257800"/>
          </a:xfrm>
        </p:spPr>
        <p:txBody>
          <a:bodyPr/>
          <a:lstStyle/>
          <a:p>
            <a:r>
              <a:rPr lang="en-US" sz="2400"/>
              <a:t>Convective Structures</a:t>
            </a:r>
          </a:p>
          <a:p>
            <a:pPr algn="l"/>
            <a:endParaRPr lang="en-US" sz="2400"/>
          </a:p>
          <a:p>
            <a:pPr algn="l"/>
            <a:r>
              <a:rPr lang="en-US" sz="1800"/>
              <a:t>1)  Horizontal Convective Rolls:</a:t>
            </a:r>
          </a:p>
          <a:p>
            <a:pPr lvl="1" algn="l">
              <a:buFontTx/>
              <a:buChar char="–"/>
            </a:pPr>
            <a:r>
              <a:rPr lang="en-US" sz="1600"/>
              <a:t>Horizontal helices oriented near parallel to the ambient flow</a:t>
            </a:r>
          </a:p>
          <a:p>
            <a:pPr lvl="1" algn="l">
              <a:buFontTx/>
              <a:buChar char="–"/>
            </a:pPr>
            <a:r>
              <a:rPr lang="en-US" sz="1600"/>
              <a:t>Commonly seen in satellite imagery as cloud streets</a:t>
            </a:r>
          </a:p>
        </p:txBody>
      </p:sp>
      <p:pic>
        <p:nvPicPr>
          <p:cNvPr id="53253" name="Picture 5" descr="houze_outbrea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81525" y="152400"/>
            <a:ext cx="4416425" cy="6553200"/>
          </a:xfrm>
          <a:prstGeom prst="rect">
            <a:avLst/>
          </a:prstGeom>
          <a:noFill/>
        </p:spPr>
      </p:pic>
      <p:sp>
        <p:nvSpPr>
          <p:cNvPr id="53254" name="Text Box 6"/>
          <p:cNvSpPr txBox="1">
            <a:spLocks noChangeArrowheads="1"/>
          </p:cNvSpPr>
          <p:nvPr/>
        </p:nvSpPr>
        <p:spPr bwMode="auto">
          <a:xfrm>
            <a:off x="1600200" y="6248400"/>
            <a:ext cx="2438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From Houze (93)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76200" y="0"/>
            <a:ext cx="1905000" cy="6096000"/>
          </a:xfrm>
        </p:spPr>
        <p:txBody>
          <a:bodyPr/>
          <a:lstStyle/>
          <a:p>
            <a:r>
              <a:rPr lang="en-US" sz="2400"/>
              <a:t>Convective Structures</a:t>
            </a:r>
          </a:p>
          <a:p>
            <a:pPr algn="l"/>
            <a:endParaRPr lang="en-US" sz="2400"/>
          </a:p>
          <a:p>
            <a:pPr algn="l"/>
            <a:r>
              <a:rPr lang="en-US" sz="1800"/>
              <a:t>1)  Horizontal Convective Rolls:</a:t>
            </a:r>
          </a:p>
          <a:p>
            <a:pPr lvl="1" algn="l">
              <a:buFontTx/>
              <a:buChar char="–"/>
            </a:pPr>
            <a:r>
              <a:rPr lang="en-US" sz="1600"/>
              <a:t>Also commonly observed in clear-air radar data:</a:t>
            </a:r>
          </a:p>
        </p:txBody>
      </p:sp>
      <p:pic>
        <p:nvPicPr>
          <p:cNvPr id="65542" name="Picture 6" descr="6aug_hcr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361950"/>
            <a:ext cx="7143750" cy="6343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20" name="Picture 8" descr="hcrs_e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90488"/>
            <a:ext cx="8077200" cy="6767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76200" y="0"/>
            <a:ext cx="8991600" cy="4038600"/>
          </a:xfrm>
        </p:spPr>
        <p:txBody>
          <a:bodyPr/>
          <a:lstStyle/>
          <a:p>
            <a:r>
              <a:rPr lang="en-US" sz="2400"/>
              <a:t>HCRS</a:t>
            </a:r>
          </a:p>
          <a:p>
            <a:pPr algn="l"/>
            <a:r>
              <a:rPr lang="en-US" sz="2400"/>
              <a:t>A typical aspect ratio is 3:1 but can vary from 3:1 to 10:1</a:t>
            </a:r>
          </a:p>
        </p:txBody>
      </p:sp>
      <p:pic>
        <p:nvPicPr>
          <p:cNvPr id="60419" name="Picture 3" descr="hcr_aspect_rati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371600"/>
            <a:ext cx="5143500" cy="3124200"/>
          </a:xfrm>
          <a:prstGeom prst="rect">
            <a:avLst/>
          </a:prstGeom>
          <a:noFill/>
        </p:spPr>
      </p:pic>
      <p:sp>
        <p:nvSpPr>
          <p:cNvPr id="60420" name="Text Box 4"/>
          <p:cNvSpPr txBox="1">
            <a:spLocks noChangeArrowheads="1"/>
          </p:cNvSpPr>
          <p:nvPr/>
        </p:nvSpPr>
        <p:spPr bwMode="auto">
          <a:xfrm>
            <a:off x="152400" y="5486400"/>
            <a:ext cx="8686800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Theory predicts an aspect ratio of</a:t>
            </a:r>
          </a:p>
          <a:p>
            <a:pPr>
              <a:spcBef>
                <a:spcPct val="50000"/>
              </a:spcBef>
            </a:pPr>
            <a:r>
              <a:rPr lang="en-US"/>
              <a:t>Typical updraft strengths are 1-3 ms</a:t>
            </a:r>
            <a:r>
              <a:rPr lang="en-US" baseline="30000"/>
              <a:t>-1</a:t>
            </a:r>
            <a:r>
              <a:rPr lang="en-US"/>
              <a:t>, but can be larger </a:t>
            </a:r>
          </a:p>
        </p:txBody>
      </p:sp>
      <p:sp>
        <p:nvSpPr>
          <p:cNvPr id="60422" name="Rectangle 6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60421" name="Object 5"/>
          <p:cNvGraphicFramePr>
            <a:graphicFrameLocks noChangeAspect="1"/>
          </p:cNvGraphicFramePr>
          <p:nvPr/>
        </p:nvGraphicFramePr>
        <p:xfrm>
          <a:off x="3762375" y="5486400"/>
          <a:ext cx="1038225" cy="357188"/>
        </p:xfrm>
        <a:graphic>
          <a:graphicData uri="http://schemas.openxmlformats.org/presentationml/2006/ole">
            <p:oleObj spid="_x0000_s60421" name="Equation" r:id="rId5" imgW="888614" imgH="304668" progId="Equation.3">
              <p:embed/>
            </p:oleObj>
          </a:graphicData>
        </a:graphic>
      </p:graphicFrame>
      <p:pic>
        <p:nvPicPr>
          <p:cNvPr id="60424" name="Picture 8" descr="hcrs_schem_annot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81600" y="1905000"/>
            <a:ext cx="3962400" cy="2452688"/>
          </a:xfrm>
          <a:prstGeom prst="rect">
            <a:avLst/>
          </a:prstGeom>
          <a:noFill/>
        </p:spPr>
      </p:pic>
      <p:sp>
        <p:nvSpPr>
          <p:cNvPr id="60425" name="Text Box 9"/>
          <p:cNvSpPr txBox="1">
            <a:spLocks noChangeArrowheads="1"/>
          </p:cNvSpPr>
          <p:nvPr/>
        </p:nvSpPr>
        <p:spPr bwMode="auto">
          <a:xfrm>
            <a:off x="5715000" y="4419600"/>
            <a:ext cx="2971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Figure adapted from Houze (93)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76200" y="0"/>
            <a:ext cx="8991600" cy="4038600"/>
          </a:xfrm>
        </p:spPr>
        <p:txBody>
          <a:bodyPr/>
          <a:lstStyle/>
          <a:p>
            <a:r>
              <a:rPr lang="en-US" sz="2400"/>
              <a:t>Along-line Periodicities</a:t>
            </a:r>
          </a:p>
          <a:p>
            <a:pPr algn="l">
              <a:buFontTx/>
              <a:buChar char="•"/>
            </a:pPr>
            <a:r>
              <a:rPr lang="en-US" sz="1800"/>
              <a:t>We often observe along-line periodicities in the cloud field that have been called “pearls on a string”:</a:t>
            </a:r>
          </a:p>
        </p:txBody>
      </p:sp>
      <p:pic>
        <p:nvPicPr>
          <p:cNvPr id="61443" name="Picture 3" descr="hcrs_pict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676400"/>
            <a:ext cx="8382000" cy="3656013"/>
          </a:xfrm>
          <a:prstGeom prst="rect">
            <a:avLst/>
          </a:prstGeom>
          <a:noFill/>
        </p:spPr>
      </p:pic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304800" y="5486400"/>
            <a:ext cx="2438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From Houze (93)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76200" y="0"/>
            <a:ext cx="8991600" cy="4038600"/>
          </a:xfrm>
        </p:spPr>
        <p:txBody>
          <a:bodyPr/>
          <a:lstStyle/>
          <a:p>
            <a:r>
              <a:rPr lang="en-US" sz="2400"/>
              <a:t>Along-line Periodicities</a:t>
            </a:r>
          </a:p>
          <a:p>
            <a:pPr algn="l">
              <a:buFontTx/>
              <a:buChar char="•"/>
            </a:pPr>
            <a:r>
              <a:rPr lang="en-US" sz="1800"/>
              <a:t>We often observe along-line periodicities in the cloud field that have been called “pearls on a string”:</a:t>
            </a:r>
          </a:p>
        </p:txBody>
      </p:sp>
      <p:sp>
        <p:nvSpPr>
          <p:cNvPr id="67588" name="Text Box 4"/>
          <p:cNvSpPr txBox="1">
            <a:spLocks noChangeArrowheads="1"/>
          </p:cNvSpPr>
          <p:nvPr/>
        </p:nvSpPr>
        <p:spPr bwMode="auto">
          <a:xfrm>
            <a:off x="304800" y="4038600"/>
            <a:ext cx="5105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From Wakimoto and Atkins (94, MWR)</a:t>
            </a:r>
          </a:p>
        </p:txBody>
      </p:sp>
      <p:pic>
        <p:nvPicPr>
          <p:cNvPr id="67590" name="Picture 6" descr="hcr_period_photo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371600"/>
            <a:ext cx="5238750" cy="2647950"/>
          </a:xfrm>
          <a:prstGeom prst="rect">
            <a:avLst/>
          </a:prstGeom>
          <a:noFill/>
        </p:spPr>
      </p:pic>
      <p:pic>
        <p:nvPicPr>
          <p:cNvPr id="67592" name="Picture 8" descr="hcr_period_sa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1371600"/>
            <a:ext cx="3390900" cy="32289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76200" y="0"/>
            <a:ext cx="8991600" cy="4038600"/>
          </a:xfrm>
        </p:spPr>
        <p:txBody>
          <a:bodyPr/>
          <a:lstStyle/>
          <a:p>
            <a:r>
              <a:rPr lang="en-US" sz="2400"/>
              <a:t>Along-line Periodicities</a:t>
            </a:r>
          </a:p>
          <a:p>
            <a:pPr algn="l">
              <a:buFontTx/>
              <a:buChar char="•"/>
            </a:pPr>
            <a:r>
              <a:rPr lang="en-US" sz="1800"/>
              <a:t>What creates the along-line periodicities?</a:t>
            </a:r>
          </a:p>
          <a:p>
            <a:pPr lvl="1" algn="l">
              <a:buFontTx/>
              <a:buChar char="–"/>
            </a:pPr>
            <a:r>
              <a:rPr lang="en-US" sz="1600"/>
              <a:t>Two possibilities have been discussed:</a:t>
            </a:r>
          </a:p>
          <a:p>
            <a:pPr lvl="2" algn="l">
              <a:buFontTx/>
              <a:buChar char="•"/>
            </a:pPr>
            <a:r>
              <a:rPr lang="en-US" sz="1400"/>
              <a:t>Gravity waves on top of the boundary layer</a:t>
            </a:r>
          </a:p>
          <a:p>
            <a:pPr lvl="2" algn="l">
              <a:buFontTx/>
              <a:buChar char="•"/>
            </a:pPr>
            <a:r>
              <a:rPr lang="en-US" sz="1400"/>
              <a:t>Kelvin Helmholtz waves:</a:t>
            </a:r>
          </a:p>
        </p:txBody>
      </p:sp>
      <p:sp>
        <p:nvSpPr>
          <p:cNvPr id="66564" name="Text Box 4"/>
          <p:cNvSpPr txBox="1">
            <a:spLocks noChangeArrowheads="1"/>
          </p:cNvSpPr>
          <p:nvPr/>
        </p:nvSpPr>
        <p:spPr bwMode="auto">
          <a:xfrm>
            <a:off x="0" y="4572000"/>
            <a:ext cx="3352800" cy="132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Figure adapted from Christian (87, MWR)</a:t>
            </a:r>
          </a:p>
          <a:p>
            <a:pPr>
              <a:spcBef>
                <a:spcPct val="50000"/>
              </a:spcBef>
            </a:pPr>
            <a:r>
              <a:rPr lang="en-US"/>
              <a:t>The mechanism(s) is(are) still not resolved……</a:t>
            </a:r>
          </a:p>
        </p:txBody>
      </p:sp>
      <p:pic>
        <p:nvPicPr>
          <p:cNvPr id="66567" name="Picture 7" descr="hcr_period_sche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3063875"/>
            <a:ext cx="5791200" cy="3641725"/>
          </a:xfrm>
          <a:prstGeom prst="rect">
            <a:avLst/>
          </a:prstGeom>
          <a:noFill/>
        </p:spPr>
      </p:pic>
      <p:pic>
        <p:nvPicPr>
          <p:cNvPr id="66569" name="Picture 9" descr="hcrs_gravwave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457200"/>
            <a:ext cx="3981450" cy="2333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4559</TotalTime>
  <Words>622</Words>
  <Application>Microsoft Office PowerPoint</Application>
  <PresentationFormat>On-screen Show (4:3)</PresentationFormat>
  <Paragraphs>168</Paragraphs>
  <Slides>21</Slides>
  <Notes>21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Default Design</vt:lpstr>
      <vt:lpstr>Equation</vt:lpstr>
      <vt:lpstr>Boundary Layer Convection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Company>LSC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Fronts</dc:title>
  <dc:creator>nta12290</dc:creator>
  <cp:lastModifiedBy>nta12290</cp:lastModifiedBy>
  <cp:revision>32</cp:revision>
  <dcterms:created xsi:type="dcterms:W3CDTF">2005-12-16T15:45:54Z</dcterms:created>
  <dcterms:modified xsi:type="dcterms:W3CDTF">2010-02-09T14:12:53Z</dcterms:modified>
</cp:coreProperties>
</file>